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6" r:id="rId2"/>
    <p:sldId id="261" r:id="rId3"/>
    <p:sldId id="259" r:id="rId4"/>
    <p:sldId id="267" r:id="rId5"/>
    <p:sldId id="268" r:id="rId6"/>
    <p:sldId id="263" r:id="rId7"/>
    <p:sldId id="264" r:id="rId8"/>
    <p:sldId id="269" r:id="rId9"/>
    <p:sldId id="270" r:id="rId10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4A017"/>
    <a:srgbClr val="9B1C1F"/>
    <a:srgbClr val="2E2E2E"/>
    <a:srgbClr val="6B8E23"/>
    <a:srgbClr val="4A6FA5"/>
    <a:srgbClr val="C62828"/>
    <a:srgbClr val="7A1618"/>
    <a:srgbClr val="9A0000"/>
    <a:srgbClr val="A80000"/>
    <a:srgbClr val="C60B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Sin estilo ni cuadrícul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5473" autoAdjust="0"/>
  </p:normalViewPr>
  <p:slideViewPr>
    <p:cSldViewPr snapToGrid="0">
      <p:cViewPr>
        <p:scale>
          <a:sx n="80" d="100"/>
          <a:sy n="80" d="100"/>
        </p:scale>
        <p:origin x="84" y="17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0C3D37-EAB7-42F9-8FE0-6D98B071DB1C}" type="datetimeFigureOut">
              <a:rPr lang="es-ES" smtClean="0"/>
              <a:t>09/01/2026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102DC1-C812-4141-AE2F-FF92F406CB3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980313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102DC1-C812-4141-AE2F-FF92F406CB33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795635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6ADDB7C-6EB8-4BAA-DEBD-E58B58622E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EDA1CF4-E364-BCD4-6711-2FFC51EAB6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907B31B-58E5-F862-F1E9-A567B22CBB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C90D6-3333-428B-94BA-B09957E20C1B}" type="datetimeFigureOut">
              <a:rPr lang="es-ES" smtClean="0"/>
              <a:t>09/01/2026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A3A4AAE-E6BE-75B4-B518-2A5534D600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4513026-FA32-7CAE-9929-FED25FE79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8130C-8EFA-4054-84A3-732B2EED311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872293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7E439C-F2CE-A26E-FDD4-802B1DEBBB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2C9F79DD-23C0-48F9-8AF6-41C6FCE8B4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2A96A71-208F-D0AC-3D20-1028EC3B74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C90D6-3333-428B-94BA-B09957E20C1B}" type="datetimeFigureOut">
              <a:rPr lang="es-ES" smtClean="0"/>
              <a:t>09/01/2026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54B3155-CA20-82E3-F081-0D081EAF38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A7F5059-FB12-8AD1-C356-99D189759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8130C-8EFA-4054-84A3-732B2EED311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49390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0DFCC703-85E5-9641-FF96-B31474CF83A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7ADE892-B095-41BB-D0DE-A2D543B57E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293ECB4-4D20-1ED6-169A-5B8A46BB95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C90D6-3333-428B-94BA-B09957E20C1B}" type="datetimeFigureOut">
              <a:rPr lang="es-ES" smtClean="0"/>
              <a:t>09/01/2026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9E15C27-705F-B2C2-AE86-8CA5FA97D9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C6A18F2-1B78-3C2E-95C2-4DFB8FC21E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8130C-8EFA-4054-84A3-732B2EED311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601236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3770DFB-ECAA-CEFE-EF81-96C94A1AF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ADD9534-45C5-D92D-BE1D-F11CAC8CE2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5544FEB-12E2-02A1-CF0E-63D785C519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C90D6-3333-428B-94BA-B09957E20C1B}" type="datetimeFigureOut">
              <a:rPr lang="es-ES" smtClean="0"/>
              <a:t>09/01/2026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9C95AFC-5E37-F2D8-C089-C0F9304196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7B84F4A-4CFB-EB60-48AD-99A8777E2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8130C-8EFA-4054-84A3-732B2EED311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625330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1EDEA9-9B0B-8F35-B765-2ACDFB84CA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F50F5A4-1B36-FEBB-40F4-7E460EE9D3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3E4F6B1-2822-9FDD-CD48-7E4C4063FC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C90D6-3333-428B-94BA-B09957E20C1B}" type="datetimeFigureOut">
              <a:rPr lang="es-ES" smtClean="0"/>
              <a:t>09/01/2026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D9F7421-961B-D465-5262-4494BA2741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79A03F9-BDD4-EFC0-BE48-E295DD821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8130C-8EFA-4054-84A3-732B2EED311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454938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34514B-C555-59D8-7D13-999854D90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3DC83E6-D786-B93A-BCCE-C58543B560F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6F7E3CF8-B242-92CB-AED4-0769A59CCD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6A5CDBD-A918-1F9B-B7F4-D07A737F2E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C90D6-3333-428B-94BA-B09957E20C1B}" type="datetimeFigureOut">
              <a:rPr lang="es-ES" smtClean="0"/>
              <a:t>09/01/2026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CB7DD0F-0E1B-BFCC-ADEA-4DB138CDA8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CFF6E7B-0EBE-BC2C-B8D5-64E269E6C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8130C-8EFA-4054-84A3-732B2EED311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770631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766E9E-CDCA-2A8B-BB9D-5670930250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1C37E1C-612B-50C4-2FDA-DEE5BDEECA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3B7D2489-5D9E-EE8F-54D8-FA3AF77BEF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9426ED3F-6DBC-C6B8-7256-5B240680576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55D9C282-B2BE-A259-0FA5-F9427DA6751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589BFBDB-0DA4-3239-2E66-F939FFB860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C90D6-3333-428B-94BA-B09957E20C1B}" type="datetimeFigureOut">
              <a:rPr lang="es-ES" smtClean="0"/>
              <a:t>09/01/2026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32903070-0C75-CE1B-FE8A-FA1CA44A95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53CEC5EC-C1A3-845E-0ACB-272DEACE66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8130C-8EFA-4054-84A3-732B2EED311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097848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BEE3E0-5645-19FB-5A08-C46B898EED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E7812BC1-5B99-BEE0-EA7C-CFEDAE184D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C90D6-3333-428B-94BA-B09957E20C1B}" type="datetimeFigureOut">
              <a:rPr lang="es-ES" smtClean="0"/>
              <a:t>09/01/2026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90D0A8C7-5D37-A85E-4004-5CF4658F9E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26D1BED-1C43-E7CF-391B-E33AD8499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8130C-8EFA-4054-84A3-732B2EED311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802262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9A423CA1-A2FC-F448-CC95-11D835C696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C90D6-3333-428B-94BA-B09957E20C1B}" type="datetimeFigureOut">
              <a:rPr lang="es-ES" smtClean="0"/>
              <a:t>09/01/2026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A154D32C-5FB4-3105-B78E-2B454718C4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80B3923-D579-E62C-261D-A72FA0EA3C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8130C-8EFA-4054-84A3-732B2EED311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715142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755B65C-22C8-3206-C9A0-3CE7AB7764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E9041F9-C953-56F2-FCD0-612415A670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D901CCD-147D-7CF1-3EBF-63592A2AB4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E2FCC12-437B-4226-445C-95A469883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C90D6-3333-428B-94BA-B09957E20C1B}" type="datetimeFigureOut">
              <a:rPr lang="es-ES" smtClean="0"/>
              <a:t>09/01/2026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FD0B433-9388-DE26-0B28-F592AB0A76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00CA37B-1D49-168C-A1AF-BDF7D21060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8130C-8EFA-4054-84A3-732B2EED311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923708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058469-A78D-FE50-B517-E5985D727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549B12AB-FA76-5775-B7EF-CBCC47856F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B92AF48-2D56-C072-777E-7AB9EA2273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6C3AFF2-2014-D4D1-9ADB-9D5F8A49FA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C90D6-3333-428B-94BA-B09957E20C1B}" type="datetimeFigureOut">
              <a:rPr lang="es-ES" smtClean="0"/>
              <a:t>09/01/2026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8CF4169-0DB5-DAF1-A7DD-00027DB087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EBD02B1-A83B-5DD3-C127-7BAED0920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8130C-8EFA-4054-84A3-732B2EED311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0777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78304D2C-EF91-E98E-75E6-375E086DAB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0917048-8682-9876-0D05-71331D2161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3E0ED6C-98BA-9B34-494F-759C754E69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1C90D6-3333-428B-94BA-B09957E20C1B}" type="datetimeFigureOut">
              <a:rPr lang="es-ES" smtClean="0"/>
              <a:t>09/01/2026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8147465-5FE0-52CC-EE6A-FBEF9D721A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1B47288-2A9C-2256-2634-CD3D18A220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68130C-8EFA-4054-84A3-732B2EED311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668027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2CD085-E614-4C21-263A-B5CD1DF5A2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AED881C-F132-0E26-85D4-11C5BF3FF25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16C0E20-E80C-48D3-B945-B3DC3CDD2E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Imagen 8" descr="Gráfico, Gráfico de líneas&#10;&#10;El contenido generado por IA puede ser incorrecto.">
            <a:extLst>
              <a:ext uri="{FF2B5EF4-FFF2-40B4-BE49-F238E27FC236}">
                <a16:creationId xmlns:a16="http://schemas.microsoft.com/office/drawing/2014/main" id="{37F70DE8-6ED0-16C7-1A0A-0EFC986F40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270" y="2866047"/>
            <a:ext cx="3355393" cy="1287832"/>
          </a:xfrm>
          <a:prstGeom prst="rect">
            <a:avLst/>
          </a:prstGeom>
        </p:spPr>
      </p:pic>
      <p:pic>
        <p:nvPicPr>
          <p:cNvPr id="11" name="Imagen 10" descr="Gráfico, Gráfico de barras&#10;&#10;El contenido generado por IA puede ser incorrecto.">
            <a:extLst>
              <a:ext uri="{FF2B5EF4-FFF2-40B4-BE49-F238E27FC236}">
                <a16:creationId xmlns:a16="http://schemas.microsoft.com/office/drawing/2014/main" id="{E9BE87F0-BF0B-872F-96D9-6EACBB0099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270" y="4632326"/>
            <a:ext cx="2065041" cy="1549764"/>
          </a:xfrm>
          <a:prstGeom prst="rect">
            <a:avLst/>
          </a:prstGeom>
        </p:spPr>
      </p:pic>
      <p:pic>
        <p:nvPicPr>
          <p:cNvPr id="13" name="Imagen 12" descr="Gráfico, Gráfico de barras, Histograma&#10;&#10;El contenido generado por IA puede ser incorrecto.">
            <a:extLst>
              <a:ext uri="{FF2B5EF4-FFF2-40B4-BE49-F238E27FC236}">
                <a16:creationId xmlns:a16="http://schemas.microsoft.com/office/drawing/2014/main" id="{E1B88F6E-9DDC-3187-235B-CBB7F7B38A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1157" y="4632326"/>
            <a:ext cx="2255768" cy="1549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860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DB00F76-ED6E-E0EC-15B3-0D738D33CA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35C8CBCF-B308-51DF-BB57-3034EFFD879B}"/>
              </a:ext>
            </a:extLst>
          </p:cNvPr>
          <p:cNvSpPr/>
          <p:nvPr/>
        </p:nvSpPr>
        <p:spPr>
          <a:xfrm>
            <a:off x="0" y="0"/>
            <a:ext cx="12192000" cy="828000"/>
          </a:xfrm>
          <a:prstGeom prst="rect">
            <a:avLst/>
          </a:prstGeom>
          <a:solidFill>
            <a:srgbClr val="9B1C1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2BB6FF42-ABDC-7A68-EA0D-65B2AA1CF585}"/>
              </a:ext>
            </a:extLst>
          </p:cNvPr>
          <p:cNvCxnSpPr>
            <a:cxnSpLocks/>
          </p:cNvCxnSpPr>
          <p:nvPr/>
        </p:nvCxnSpPr>
        <p:spPr>
          <a:xfrm>
            <a:off x="149723" y="6572250"/>
            <a:ext cx="11916000" cy="0"/>
          </a:xfrm>
          <a:prstGeom prst="line">
            <a:avLst/>
          </a:prstGeom>
          <a:ln w="28575">
            <a:solidFill>
              <a:srgbClr val="9B1C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uadroTexto 6">
            <a:extLst>
              <a:ext uri="{FF2B5EF4-FFF2-40B4-BE49-F238E27FC236}">
                <a16:creationId xmlns:a16="http://schemas.microsoft.com/office/drawing/2014/main" id="{4CEB7C29-8E94-5356-45EC-51FA34230504}"/>
              </a:ext>
            </a:extLst>
          </p:cNvPr>
          <p:cNvSpPr txBox="1"/>
          <p:nvPr/>
        </p:nvSpPr>
        <p:spPr>
          <a:xfrm>
            <a:off x="234461" y="183168"/>
            <a:ext cx="92026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Introducción y objetivos</a:t>
            </a:r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E04DC54D-0215-9F59-3B3B-2943F894633F}"/>
              </a:ext>
            </a:extLst>
          </p:cNvPr>
          <p:cNvCxnSpPr>
            <a:cxnSpLocks/>
          </p:cNvCxnSpPr>
          <p:nvPr/>
        </p:nvCxnSpPr>
        <p:spPr>
          <a:xfrm>
            <a:off x="149723" y="6630866"/>
            <a:ext cx="11916000" cy="0"/>
          </a:xfrm>
          <a:prstGeom prst="line">
            <a:avLst/>
          </a:prstGeom>
          <a:ln w="28575">
            <a:solidFill>
              <a:srgbClr val="9B1C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n 2" descr="Icono&#10;&#10;El contenido generado por IA puede ser incorrecto.">
            <a:extLst>
              <a:ext uri="{FF2B5EF4-FFF2-40B4-BE49-F238E27FC236}">
                <a16:creationId xmlns:a16="http://schemas.microsoft.com/office/drawing/2014/main" id="{3693A82C-766E-5649-590B-AF13423B05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85" b="23943"/>
          <a:stretch>
            <a:fillRect/>
          </a:stretch>
        </p:blipFill>
        <p:spPr>
          <a:xfrm>
            <a:off x="10455574" y="144000"/>
            <a:ext cx="1699625" cy="540000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C62825FD-97A6-C9D1-E7B9-FB86C5F6A81A}"/>
              </a:ext>
            </a:extLst>
          </p:cNvPr>
          <p:cNvSpPr txBox="1"/>
          <p:nvPr/>
        </p:nvSpPr>
        <p:spPr>
          <a:xfrm>
            <a:off x="6343761" y="1154129"/>
            <a:ext cx="56548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s-ES" b="1" dirty="0">
                <a:solidFill>
                  <a:srgbClr val="002060"/>
                </a:solidFill>
              </a:rPr>
              <a:t>Objetivo general: </a:t>
            </a:r>
            <a:r>
              <a:rPr lang="es-ES" dirty="0"/>
              <a:t>Identificar los factores clave que influyen en la siniestralidad y gravedad de los accidentes intraurbanos de la Ciudad de Madrid.</a:t>
            </a:r>
          </a:p>
        </p:txBody>
      </p:sp>
      <p:pic>
        <p:nvPicPr>
          <p:cNvPr id="25" name="Imagen 24" descr="Icono&#10;&#10;El contenido generado por IA puede ser incorrecto.">
            <a:extLst>
              <a:ext uri="{FF2B5EF4-FFF2-40B4-BE49-F238E27FC236}">
                <a16:creationId xmlns:a16="http://schemas.microsoft.com/office/drawing/2014/main" id="{82D18595-F16B-E2EB-9F82-18DB5AF28F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0478" y="2405835"/>
            <a:ext cx="720000" cy="597203"/>
          </a:xfrm>
          <a:prstGeom prst="rect">
            <a:avLst/>
          </a:prstGeom>
        </p:spPr>
      </p:pic>
      <p:sp>
        <p:nvSpPr>
          <p:cNvPr id="26" name="CuadroTexto 25">
            <a:extLst>
              <a:ext uri="{FF2B5EF4-FFF2-40B4-BE49-F238E27FC236}">
                <a16:creationId xmlns:a16="http://schemas.microsoft.com/office/drawing/2014/main" id="{A7DF06D3-2BEE-E879-9E04-B995C3C391A5}"/>
              </a:ext>
            </a:extLst>
          </p:cNvPr>
          <p:cNvSpPr txBox="1"/>
          <p:nvPr/>
        </p:nvSpPr>
        <p:spPr>
          <a:xfrm>
            <a:off x="7327511" y="2502957"/>
            <a:ext cx="27051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200" b="1" dirty="0">
                <a:solidFill>
                  <a:srgbClr val="0070C0"/>
                </a:solidFill>
              </a:rPr>
              <a:t>Objetivos específicos</a:t>
            </a:r>
            <a:r>
              <a:rPr lang="es-ES" b="1" dirty="0">
                <a:solidFill>
                  <a:srgbClr val="0070C0"/>
                </a:solidFill>
              </a:rPr>
              <a:t>: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7AF8475F-B90A-421A-D4B6-7B60431ED289}"/>
              </a:ext>
            </a:extLst>
          </p:cNvPr>
          <p:cNvSpPr txBox="1"/>
          <p:nvPr/>
        </p:nvSpPr>
        <p:spPr>
          <a:xfrm>
            <a:off x="6721232" y="3210674"/>
            <a:ext cx="529931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200"/>
              </a:spcAft>
              <a:buClr>
                <a:srgbClr val="002060"/>
              </a:buClr>
              <a:buFont typeface="+mj-lt"/>
              <a:buAutoNum type="arabicPeriod"/>
            </a:pPr>
            <a:r>
              <a:rPr lang="es-ES" b="1" dirty="0"/>
              <a:t>Analizar la accidentalidad y su gravedad </a:t>
            </a:r>
            <a:r>
              <a:rPr lang="es-ES" dirty="0"/>
              <a:t>según tiempo, lugar, personas y otros factores.</a:t>
            </a:r>
          </a:p>
          <a:p>
            <a:pPr marL="342900" indent="-342900">
              <a:spcAft>
                <a:spcPts val="1200"/>
              </a:spcAft>
              <a:buClr>
                <a:srgbClr val="002060"/>
              </a:buClr>
              <a:buFont typeface="+mj-lt"/>
              <a:buAutoNum type="arabicPeriod"/>
            </a:pPr>
            <a:r>
              <a:rPr lang="es-ES" b="1" dirty="0"/>
              <a:t>Identificar patrones </a:t>
            </a:r>
            <a:r>
              <a:rPr lang="es-ES" dirty="0"/>
              <a:t>y relaciones entre variables mediante análisis bivariante y multivariante</a:t>
            </a:r>
          </a:p>
          <a:p>
            <a:pPr marL="342900" indent="-342900">
              <a:spcAft>
                <a:spcPts val="1200"/>
              </a:spcAft>
              <a:buClr>
                <a:srgbClr val="002060"/>
              </a:buClr>
              <a:buFont typeface="+mj-lt"/>
              <a:buAutoNum type="arabicPeriod"/>
            </a:pPr>
            <a:r>
              <a:rPr lang="es-ES" b="1" dirty="0"/>
              <a:t>Extraer conclusiones </a:t>
            </a:r>
            <a:r>
              <a:rPr lang="es-ES" dirty="0"/>
              <a:t>y recomendaciones de prevención.</a:t>
            </a: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D6BF0991-FC50-C2E0-C86A-04544EE94065}"/>
              </a:ext>
            </a:extLst>
          </p:cNvPr>
          <p:cNvSpPr txBox="1"/>
          <p:nvPr/>
        </p:nvSpPr>
        <p:spPr>
          <a:xfrm>
            <a:off x="507473" y="1154129"/>
            <a:ext cx="5654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s-ES" b="1" dirty="0">
                <a:solidFill>
                  <a:srgbClr val="002060"/>
                </a:solidFill>
              </a:rPr>
              <a:t>Contexto accidentalidad en Madrid  </a:t>
            </a:r>
            <a:r>
              <a:rPr lang="es-ES" dirty="0"/>
              <a:t>(2020-2024):</a:t>
            </a:r>
          </a:p>
        </p:txBody>
      </p:sp>
      <p:pic>
        <p:nvPicPr>
          <p:cNvPr id="36" name="Imagen 35" descr="Gráfico, Gráfico de barras&#10;&#10;El contenido generado por IA puede ser incorrecto.">
            <a:extLst>
              <a:ext uri="{FF2B5EF4-FFF2-40B4-BE49-F238E27FC236}">
                <a16:creationId xmlns:a16="http://schemas.microsoft.com/office/drawing/2014/main" id="{FF9C1E21-5988-C164-0531-088B059838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248" y="1763077"/>
            <a:ext cx="4811831" cy="2340000"/>
          </a:xfrm>
          <a:prstGeom prst="rect">
            <a:avLst/>
          </a:prstGeom>
        </p:spPr>
      </p:pic>
      <p:pic>
        <p:nvPicPr>
          <p:cNvPr id="38" name="Imagen 37" descr="Gráfico, Gráfico de barras&#10;&#10;El contenido generado por IA puede ser incorrecto.">
            <a:extLst>
              <a:ext uri="{FF2B5EF4-FFF2-40B4-BE49-F238E27FC236}">
                <a16:creationId xmlns:a16="http://schemas.microsoft.com/office/drawing/2014/main" id="{AE3F4191-F51E-CF3A-E925-D1AEFBA6E6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248" y="4196203"/>
            <a:ext cx="4811833" cy="2340000"/>
          </a:xfrm>
          <a:prstGeom prst="rect">
            <a:avLst/>
          </a:prstGeom>
        </p:spPr>
      </p:pic>
      <p:sp>
        <p:nvSpPr>
          <p:cNvPr id="39" name="CuadroTexto 38">
            <a:extLst>
              <a:ext uri="{FF2B5EF4-FFF2-40B4-BE49-F238E27FC236}">
                <a16:creationId xmlns:a16="http://schemas.microsoft.com/office/drawing/2014/main" id="{AD1BEA34-E9E3-A583-AC59-249E1EF8271F}"/>
              </a:ext>
            </a:extLst>
          </p:cNvPr>
          <p:cNvSpPr txBox="1"/>
          <p:nvPr/>
        </p:nvSpPr>
        <p:spPr>
          <a:xfrm>
            <a:off x="1447230" y="2078726"/>
            <a:ext cx="792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COVID</a:t>
            </a:r>
          </a:p>
        </p:txBody>
      </p:sp>
      <p:cxnSp>
        <p:nvCxnSpPr>
          <p:cNvPr id="41" name="Conector recto 40">
            <a:extLst>
              <a:ext uri="{FF2B5EF4-FFF2-40B4-BE49-F238E27FC236}">
                <a16:creationId xmlns:a16="http://schemas.microsoft.com/office/drawing/2014/main" id="{105C2658-2815-A9D2-2A61-F230A345A4F5}"/>
              </a:ext>
            </a:extLst>
          </p:cNvPr>
          <p:cNvCxnSpPr>
            <a:cxnSpLocks/>
          </p:cNvCxnSpPr>
          <p:nvPr/>
        </p:nvCxnSpPr>
        <p:spPr>
          <a:xfrm>
            <a:off x="2943225" y="2065078"/>
            <a:ext cx="0" cy="1525577"/>
          </a:xfrm>
          <a:prstGeom prst="line">
            <a:avLst/>
          </a:prstGeom>
          <a:ln w="222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Imagen 43" descr="Texto&#10;&#10;El contenido generado por IA puede ser incorrecto.">
            <a:extLst>
              <a:ext uri="{FF2B5EF4-FFF2-40B4-BE49-F238E27FC236}">
                <a16:creationId xmlns:a16="http://schemas.microsoft.com/office/drawing/2014/main" id="{44F788AD-0512-4368-4830-6643D437211F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07" b="33361"/>
          <a:stretch>
            <a:fillRect/>
          </a:stretch>
        </p:blipFill>
        <p:spPr>
          <a:xfrm>
            <a:off x="8496852" y="80823"/>
            <a:ext cx="1882696" cy="61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6992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CuadroTexto 29">
            <a:extLst>
              <a:ext uri="{FF2B5EF4-FFF2-40B4-BE49-F238E27FC236}">
                <a16:creationId xmlns:a16="http://schemas.microsoft.com/office/drawing/2014/main" id="{B7811E46-7C8B-84AC-F0BD-7CBAEC1E9CA5}"/>
              </a:ext>
            </a:extLst>
          </p:cNvPr>
          <p:cNvSpPr txBox="1"/>
          <p:nvPr/>
        </p:nvSpPr>
        <p:spPr>
          <a:xfrm>
            <a:off x="442145" y="1287066"/>
            <a:ext cx="30878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s-ES" sz="2000" b="1" dirty="0">
                <a:solidFill>
                  <a:srgbClr val="002060"/>
                </a:solidFill>
              </a:rPr>
              <a:t>Limpieza de datos:</a:t>
            </a: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31525699-3375-C927-80CE-18C1CCD59E0E}"/>
              </a:ext>
            </a:extLst>
          </p:cNvPr>
          <p:cNvSpPr txBox="1"/>
          <p:nvPr/>
        </p:nvSpPr>
        <p:spPr>
          <a:xfrm>
            <a:off x="315933" y="2044331"/>
            <a:ext cx="4513658" cy="3585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spcAft>
                <a:spcPts val="1200"/>
              </a:spcAft>
              <a:buClr>
                <a:srgbClr val="002060"/>
              </a:buClr>
              <a:buAutoNum type="arabicPeriod"/>
            </a:pPr>
            <a:r>
              <a:rPr lang="es-ES" dirty="0"/>
              <a:t>Eliminación </a:t>
            </a:r>
            <a:r>
              <a:rPr lang="es-ES" dirty="0">
                <a:solidFill>
                  <a:srgbClr val="002060"/>
                </a:solidFill>
              </a:rPr>
              <a:t>de</a:t>
            </a:r>
            <a:r>
              <a:rPr lang="es-ES" b="1" dirty="0">
                <a:solidFill>
                  <a:srgbClr val="002060"/>
                </a:solidFill>
              </a:rPr>
              <a:t> duplicados </a:t>
            </a:r>
            <a:r>
              <a:rPr lang="es-ES" dirty="0"/>
              <a:t>(</a:t>
            </a:r>
            <a:r>
              <a:rPr lang="es-ES" i="1" dirty="0" err="1"/>
              <a:t>Keep</a:t>
            </a:r>
            <a:r>
              <a:rPr lang="es-ES" i="1" dirty="0"/>
              <a:t> = “</a:t>
            </a:r>
            <a:r>
              <a:rPr lang="es-ES" i="1" dirty="0" err="1"/>
              <a:t>first</a:t>
            </a:r>
            <a:r>
              <a:rPr lang="es-ES" i="1" dirty="0"/>
              <a:t>”</a:t>
            </a:r>
            <a:r>
              <a:rPr lang="es-ES" dirty="0"/>
              <a:t>)</a:t>
            </a:r>
          </a:p>
          <a:p>
            <a:pPr marL="342900" indent="-342900">
              <a:spcBef>
                <a:spcPts val="600"/>
              </a:spcBef>
              <a:spcAft>
                <a:spcPts val="1200"/>
              </a:spcAft>
              <a:buClr>
                <a:srgbClr val="002060"/>
              </a:buClr>
              <a:buAutoNum type="arabicPeriod"/>
            </a:pPr>
            <a:r>
              <a:rPr lang="es-ES" b="1" dirty="0">
                <a:solidFill>
                  <a:srgbClr val="002060"/>
                </a:solidFill>
              </a:rPr>
              <a:t>Unificación formato </a:t>
            </a:r>
            <a:r>
              <a:rPr lang="es-ES" dirty="0"/>
              <a:t>y sustitución de valores nulos</a:t>
            </a:r>
          </a:p>
          <a:p>
            <a:pPr marL="342900" indent="-342900">
              <a:spcBef>
                <a:spcPts val="600"/>
              </a:spcBef>
              <a:spcAft>
                <a:spcPts val="1200"/>
              </a:spcAft>
              <a:buClr>
                <a:srgbClr val="002060"/>
              </a:buClr>
              <a:buAutoNum type="arabicPeriod"/>
            </a:pPr>
            <a:r>
              <a:rPr lang="es-ES" dirty="0"/>
              <a:t>Modificación de variables categóricas: </a:t>
            </a:r>
            <a:br>
              <a:rPr lang="es-ES" dirty="0"/>
            </a:br>
            <a:r>
              <a:rPr lang="es-ES" dirty="0"/>
              <a:t>p ej.: lesividad </a:t>
            </a:r>
            <a:r>
              <a:rPr lang="es-ES" b="1" dirty="0">
                <a:solidFill>
                  <a:srgbClr val="002060"/>
                </a:solidFill>
              </a:rPr>
              <a:t>(simplificación)</a:t>
            </a:r>
          </a:p>
          <a:p>
            <a:pPr marL="342900" indent="-342900">
              <a:spcBef>
                <a:spcPts val="600"/>
              </a:spcBef>
              <a:spcAft>
                <a:spcPts val="1200"/>
              </a:spcAft>
              <a:buClr>
                <a:srgbClr val="002060"/>
              </a:buClr>
              <a:buAutoNum type="arabicPeriod"/>
            </a:pPr>
            <a:r>
              <a:rPr lang="es-ES" dirty="0"/>
              <a:t>Creación de </a:t>
            </a:r>
            <a:r>
              <a:rPr lang="es-ES" b="1" dirty="0">
                <a:solidFill>
                  <a:srgbClr val="002060"/>
                </a:solidFill>
              </a:rPr>
              <a:t>nuevas variables</a:t>
            </a:r>
            <a:r>
              <a:rPr lang="es-ES" dirty="0"/>
              <a:t>: </a:t>
            </a:r>
            <a:r>
              <a:rPr lang="es-ES" dirty="0" err="1"/>
              <a:t>fecha_hora</a:t>
            </a:r>
            <a:r>
              <a:rPr lang="es-ES" dirty="0"/>
              <a:t>, </a:t>
            </a:r>
            <a:r>
              <a:rPr lang="es-ES" dirty="0" err="1"/>
              <a:t>franja_horaria</a:t>
            </a:r>
            <a:r>
              <a:rPr lang="es-ES" dirty="0"/>
              <a:t> y </a:t>
            </a:r>
            <a:r>
              <a:rPr lang="es-ES" dirty="0" err="1"/>
              <a:t>grado_lesividad</a:t>
            </a:r>
            <a:endParaRPr lang="es-ES" dirty="0"/>
          </a:p>
          <a:p>
            <a:pPr marL="342900" indent="-342900">
              <a:spcBef>
                <a:spcPts val="1200"/>
              </a:spcBef>
              <a:spcAft>
                <a:spcPts val="1200"/>
              </a:spcAft>
              <a:buClr>
                <a:srgbClr val="002060"/>
              </a:buClr>
              <a:buAutoNum type="arabicPeriod"/>
            </a:pPr>
            <a:r>
              <a:rPr lang="es-ES" b="1" dirty="0">
                <a:solidFill>
                  <a:srgbClr val="002060"/>
                </a:solidFill>
              </a:rPr>
              <a:t>Eliminación de columnas </a:t>
            </a:r>
            <a:r>
              <a:rPr lang="es-ES" dirty="0"/>
              <a:t>innecesarias; p. ej.: </a:t>
            </a:r>
            <a:r>
              <a:rPr lang="es-ES" dirty="0" err="1"/>
              <a:t>cod_distrito</a:t>
            </a:r>
            <a:r>
              <a:rPr lang="es-ES" dirty="0"/>
              <a:t> y </a:t>
            </a:r>
            <a:r>
              <a:rPr lang="es-ES" dirty="0" err="1"/>
              <a:t>cod_lesividad</a:t>
            </a:r>
            <a:endParaRPr lang="es-ES" dirty="0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FA746F70-AC02-45F5-A836-FC58956DDF8B}"/>
              </a:ext>
            </a:extLst>
          </p:cNvPr>
          <p:cNvSpPr/>
          <p:nvPr/>
        </p:nvSpPr>
        <p:spPr>
          <a:xfrm>
            <a:off x="0" y="0"/>
            <a:ext cx="12192000" cy="828000"/>
          </a:xfrm>
          <a:prstGeom prst="rect">
            <a:avLst/>
          </a:prstGeom>
          <a:solidFill>
            <a:srgbClr val="9B1C1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6E7ED5DC-CB52-8BF4-2F3B-7BDC49392099}"/>
              </a:ext>
            </a:extLst>
          </p:cNvPr>
          <p:cNvCxnSpPr>
            <a:cxnSpLocks/>
          </p:cNvCxnSpPr>
          <p:nvPr/>
        </p:nvCxnSpPr>
        <p:spPr>
          <a:xfrm>
            <a:off x="149723" y="6572250"/>
            <a:ext cx="11916000" cy="0"/>
          </a:xfrm>
          <a:prstGeom prst="line">
            <a:avLst/>
          </a:prstGeom>
          <a:ln w="28575">
            <a:solidFill>
              <a:srgbClr val="9B1C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uadroTexto 6">
            <a:extLst>
              <a:ext uri="{FF2B5EF4-FFF2-40B4-BE49-F238E27FC236}">
                <a16:creationId xmlns:a16="http://schemas.microsoft.com/office/drawing/2014/main" id="{09908A3A-EE23-FD22-B763-364C223BF3EE}"/>
              </a:ext>
            </a:extLst>
          </p:cNvPr>
          <p:cNvSpPr txBox="1"/>
          <p:nvPr/>
        </p:nvSpPr>
        <p:spPr>
          <a:xfrm>
            <a:off x="234461" y="183168"/>
            <a:ext cx="92026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Descripción, procesado y limpieza de datos </a:t>
            </a:r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39FFEADF-5BFF-A833-027B-2CA80C26DEA0}"/>
              </a:ext>
            </a:extLst>
          </p:cNvPr>
          <p:cNvCxnSpPr>
            <a:cxnSpLocks/>
          </p:cNvCxnSpPr>
          <p:nvPr/>
        </p:nvCxnSpPr>
        <p:spPr>
          <a:xfrm>
            <a:off x="149723" y="6642828"/>
            <a:ext cx="11916000" cy="0"/>
          </a:xfrm>
          <a:prstGeom prst="line">
            <a:avLst/>
          </a:prstGeom>
          <a:ln w="28575">
            <a:solidFill>
              <a:srgbClr val="9B1C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uadroTexto 9">
            <a:extLst>
              <a:ext uri="{FF2B5EF4-FFF2-40B4-BE49-F238E27FC236}">
                <a16:creationId xmlns:a16="http://schemas.microsoft.com/office/drawing/2014/main" id="{51001274-7694-9ACE-114F-2CD56AA8FA5A}"/>
              </a:ext>
            </a:extLst>
          </p:cNvPr>
          <p:cNvSpPr txBox="1"/>
          <p:nvPr/>
        </p:nvSpPr>
        <p:spPr>
          <a:xfrm>
            <a:off x="5043714" y="1287066"/>
            <a:ext cx="67172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s-ES" sz="2000" b="1" dirty="0">
                <a:solidFill>
                  <a:srgbClr val="002060"/>
                </a:solidFill>
              </a:rPr>
              <a:t>Dimensiones: </a:t>
            </a:r>
            <a:r>
              <a:rPr lang="es-ES" dirty="0"/>
              <a:t>16 campos y &gt; 30000 registros</a:t>
            </a:r>
          </a:p>
        </p:txBody>
      </p:sp>
      <p:grpSp>
        <p:nvGrpSpPr>
          <p:cNvPr id="29" name="Grupo 28">
            <a:extLst>
              <a:ext uri="{FF2B5EF4-FFF2-40B4-BE49-F238E27FC236}">
                <a16:creationId xmlns:a16="http://schemas.microsoft.com/office/drawing/2014/main" id="{AAEC51B3-45D9-C764-30B7-C151036366DC}"/>
              </a:ext>
            </a:extLst>
          </p:cNvPr>
          <p:cNvGrpSpPr/>
          <p:nvPr/>
        </p:nvGrpSpPr>
        <p:grpSpPr>
          <a:xfrm>
            <a:off x="5320371" y="2053904"/>
            <a:ext cx="2863516" cy="1800000"/>
            <a:chOff x="962526" y="2053904"/>
            <a:chExt cx="2863516" cy="1800000"/>
          </a:xfrm>
        </p:grpSpPr>
        <p:sp>
          <p:nvSpPr>
            <p:cNvPr id="12" name="Rectángulo: esquinas redondeadas 11">
              <a:extLst>
                <a:ext uri="{FF2B5EF4-FFF2-40B4-BE49-F238E27FC236}">
                  <a16:creationId xmlns:a16="http://schemas.microsoft.com/office/drawing/2014/main" id="{06DB8939-F24A-F8F1-D528-04678104E474}"/>
                </a:ext>
              </a:extLst>
            </p:cNvPr>
            <p:cNvSpPr/>
            <p:nvPr/>
          </p:nvSpPr>
          <p:spPr>
            <a:xfrm>
              <a:off x="962526" y="2053904"/>
              <a:ext cx="2863516" cy="1800000"/>
            </a:xfrm>
            <a:prstGeom prst="roundRect">
              <a:avLst/>
            </a:prstGeom>
            <a:noFill/>
            <a:ln w="22225">
              <a:solidFill>
                <a:srgbClr val="4A6FA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2000">
                <a:solidFill>
                  <a:srgbClr val="4A6FA5"/>
                </a:solidFill>
              </a:endParaRPr>
            </a:p>
          </p:txBody>
        </p:sp>
        <p:sp>
          <p:nvSpPr>
            <p:cNvPr id="13" name="CuadroTexto 12">
              <a:extLst>
                <a:ext uri="{FF2B5EF4-FFF2-40B4-BE49-F238E27FC236}">
                  <a16:creationId xmlns:a16="http://schemas.microsoft.com/office/drawing/2014/main" id="{B3DD3BEC-3508-FB76-8348-E6AA1F1714F3}"/>
                </a:ext>
              </a:extLst>
            </p:cNvPr>
            <p:cNvSpPr txBox="1"/>
            <p:nvPr/>
          </p:nvSpPr>
          <p:spPr>
            <a:xfrm>
              <a:off x="1038318" y="2196814"/>
              <a:ext cx="25637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/>
                <a:t>🕒 </a:t>
              </a:r>
              <a:r>
                <a:rPr lang="es-ES" b="1" dirty="0">
                  <a:solidFill>
                    <a:srgbClr val="4A6FA5"/>
                  </a:solidFill>
                </a:rPr>
                <a:t>Variables temporales</a:t>
              </a:r>
            </a:p>
          </p:txBody>
        </p:sp>
        <p:sp>
          <p:nvSpPr>
            <p:cNvPr id="21" name="CuadroTexto 20">
              <a:extLst>
                <a:ext uri="{FF2B5EF4-FFF2-40B4-BE49-F238E27FC236}">
                  <a16:creationId xmlns:a16="http://schemas.microsoft.com/office/drawing/2014/main" id="{DA58499F-6A22-747E-44DE-5254CB50EAF0}"/>
                </a:ext>
              </a:extLst>
            </p:cNvPr>
            <p:cNvSpPr txBox="1"/>
            <p:nvPr/>
          </p:nvSpPr>
          <p:spPr>
            <a:xfrm>
              <a:off x="1251281" y="2667157"/>
              <a:ext cx="223958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/>
                <a:t>Fecha: Mes, día, hora </a:t>
              </a:r>
            </a:p>
            <a:p>
              <a:r>
                <a:rPr lang="es-ES" dirty="0"/>
                <a:t>Franja horaria</a:t>
              </a:r>
            </a:p>
          </p:txBody>
        </p:sp>
      </p:grpSp>
      <p:grpSp>
        <p:nvGrpSpPr>
          <p:cNvPr id="25" name="Grupo 24">
            <a:extLst>
              <a:ext uri="{FF2B5EF4-FFF2-40B4-BE49-F238E27FC236}">
                <a16:creationId xmlns:a16="http://schemas.microsoft.com/office/drawing/2014/main" id="{7C20D4CD-21C9-AC5C-A083-90BB8FE12C4A}"/>
              </a:ext>
            </a:extLst>
          </p:cNvPr>
          <p:cNvGrpSpPr/>
          <p:nvPr/>
        </p:nvGrpSpPr>
        <p:grpSpPr>
          <a:xfrm>
            <a:off x="8588950" y="2053904"/>
            <a:ext cx="2863516" cy="1800000"/>
            <a:chOff x="4231105" y="2053904"/>
            <a:chExt cx="2863516" cy="1800000"/>
          </a:xfrm>
        </p:grpSpPr>
        <p:sp>
          <p:nvSpPr>
            <p:cNvPr id="14" name="Rectángulo: esquinas redondeadas 13">
              <a:extLst>
                <a:ext uri="{FF2B5EF4-FFF2-40B4-BE49-F238E27FC236}">
                  <a16:creationId xmlns:a16="http://schemas.microsoft.com/office/drawing/2014/main" id="{3BAF3818-F596-6517-6032-458EFA79A179}"/>
                </a:ext>
              </a:extLst>
            </p:cNvPr>
            <p:cNvSpPr/>
            <p:nvPr/>
          </p:nvSpPr>
          <p:spPr>
            <a:xfrm>
              <a:off x="4231105" y="2053904"/>
              <a:ext cx="2863516" cy="1800000"/>
            </a:xfrm>
            <a:prstGeom prst="roundRect">
              <a:avLst/>
            </a:prstGeom>
            <a:noFill/>
            <a:ln w="22225">
              <a:solidFill>
                <a:srgbClr val="6B8E2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2000"/>
            </a:p>
          </p:txBody>
        </p:sp>
        <p:sp>
          <p:nvSpPr>
            <p:cNvPr id="15" name="CuadroTexto 14">
              <a:extLst>
                <a:ext uri="{FF2B5EF4-FFF2-40B4-BE49-F238E27FC236}">
                  <a16:creationId xmlns:a16="http://schemas.microsoft.com/office/drawing/2014/main" id="{8D8940DA-7155-2031-84A4-59D418596BAE}"/>
                </a:ext>
              </a:extLst>
            </p:cNvPr>
            <p:cNvSpPr txBox="1"/>
            <p:nvPr/>
          </p:nvSpPr>
          <p:spPr>
            <a:xfrm>
              <a:off x="4371565" y="2196814"/>
              <a:ext cx="25566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/>
                <a:t>🌍 </a:t>
              </a:r>
              <a:r>
                <a:rPr lang="es-ES" b="1" dirty="0">
                  <a:solidFill>
                    <a:srgbClr val="6B8E23"/>
                  </a:solidFill>
                </a:rPr>
                <a:t>Variables geográficas</a:t>
              </a:r>
            </a:p>
          </p:txBody>
        </p:sp>
        <p:sp>
          <p:nvSpPr>
            <p:cNvPr id="22" name="CuadroTexto 21">
              <a:extLst>
                <a:ext uri="{FF2B5EF4-FFF2-40B4-BE49-F238E27FC236}">
                  <a16:creationId xmlns:a16="http://schemas.microsoft.com/office/drawing/2014/main" id="{33DF7F95-5923-9566-1AEC-429C6F8FAB18}"/>
                </a:ext>
              </a:extLst>
            </p:cNvPr>
            <p:cNvSpPr txBox="1"/>
            <p:nvPr/>
          </p:nvSpPr>
          <p:spPr>
            <a:xfrm>
              <a:off x="4531585" y="2649654"/>
              <a:ext cx="213205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/>
                <a:t>Distrito (21 en total) </a:t>
              </a:r>
            </a:p>
            <a:p>
              <a:r>
                <a:rPr lang="es-ES" dirty="0"/>
                <a:t>Coordenadas x e y</a:t>
              </a:r>
            </a:p>
          </p:txBody>
        </p:sp>
      </p:grpSp>
      <p:grpSp>
        <p:nvGrpSpPr>
          <p:cNvPr id="27" name="Grupo 26">
            <a:extLst>
              <a:ext uri="{FF2B5EF4-FFF2-40B4-BE49-F238E27FC236}">
                <a16:creationId xmlns:a16="http://schemas.microsoft.com/office/drawing/2014/main" id="{A759D312-3AEB-680D-A3BC-34AFBC5DAFA1}"/>
              </a:ext>
            </a:extLst>
          </p:cNvPr>
          <p:cNvGrpSpPr/>
          <p:nvPr/>
        </p:nvGrpSpPr>
        <p:grpSpPr>
          <a:xfrm>
            <a:off x="5296801" y="4375853"/>
            <a:ext cx="2887086" cy="1800000"/>
            <a:chOff x="927453" y="3972205"/>
            <a:chExt cx="2887086" cy="1800000"/>
          </a:xfrm>
        </p:grpSpPr>
        <p:sp>
          <p:nvSpPr>
            <p:cNvPr id="16" name="Rectángulo: esquinas redondeadas 15">
              <a:extLst>
                <a:ext uri="{FF2B5EF4-FFF2-40B4-BE49-F238E27FC236}">
                  <a16:creationId xmlns:a16="http://schemas.microsoft.com/office/drawing/2014/main" id="{B049768B-A4EE-453C-D3F0-40B934332BD9}"/>
                </a:ext>
              </a:extLst>
            </p:cNvPr>
            <p:cNvSpPr/>
            <p:nvPr/>
          </p:nvSpPr>
          <p:spPr>
            <a:xfrm>
              <a:off x="951023" y="3972205"/>
              <a:ext cx="2863516" cy="1800000"/>
            </a:xfrm>
            <a:prstGeom prst="roundRect">
              <a:avLst/>
            </a:prstGeom>
            <a:noFill/>
            <a:ln w="22225">
              <a:solidFill>
                <a:srgbClr val="D4A01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2000"/>
            </a:p>
          </p:txBody>
        </p:sp>
        <p:sp>
          <p:nvSpPr>
            <p:cNvPr id="17" name="CuadroTexto 16">
              <a:extLst>
                <a:ext uri="{FF2B5EF4-FFF2-40B4-BE49-F238E27FC236}">
                  <a16:creationId xmlns:a16="http://schemas.microsoft.com/office/drawing/2014/main" id="{7D4EC407-17F1-923E-BD3C-076135F799E1}"/>
                </a:ext>
              </a:extLst>
            </p:cNvPr>
            <p:cNvSpPr txBox="1"/>
            <p:nvPr/>
          </p:nvSpPr>
          <p:spPr>
            <a:xfrm>
              <a:off x="927453" y="4107668"/>
              <a:ext cx="27611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/>
                <a:t>👥 </a:t>
              </a:r>
              <a:r>
                <a:rPr lang="es-ES" b="1" dirty="0">
                  <a:solidFill>
                    <a:srgbClr val="D4A017"/>
                  </a:solidFill>
                </a:rPr>
                <a:t>Variables demográficas</a:t>
              </a:r>
            </a:p>
          </p:txBody>
        </p:sp>
        <p:sp>
          <p:nvSpPr>
            <p:cNvPr id="23" name="CuadroTexto 22">
              <a:extLst>
                <a:ext uri="{FF2B5EF4-FFF2-40B4-BE49-F238E27FC236}">
                  <a16:creationId xmlns:a16="http://schemas.microsoft.com/office/drawing/2014/main" id="{50B6A3BB-83BC-A158-673A-8FD6A099F15D}"/>
                </a:ext>
              </a:extLst>
            </p:cNvPr>
            <p:cNvSpPr txBox="1"/>
            <p:nvPr/>
          </p:nvSpPr>
          <p:spPr>
            <a:xfrm>
              <a:off x="1197808" y="4526160"/>
              <a:ext cx="1584088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/>
                <a:t>Rango de edad</a:t>
              </a:r>
            </a:p>
            <a:p>
              <a:r>
                <a:rPr lang="es-ES" dirty="0"/>
                <a:t>Tipo persona </a:t>
              </a:r>
            </a:p>
            <a:p>
              <a:r>
                <a:rPr lang="es-ES" dirty="0"/>
                <a:t>Sexo</a:t>
              </a:r>
            </a:p>
          </p:txBody>
        </p:sp>
      </p:grpSp>
      <p:grpSp>
        <p:nvGrpSpPr>
          <p:cNvPr id="26" name="Grupo 25">
            <a:extLst>
              <a:ext uri="{FF2B5EF4-FFF2-40B4-BE49-F238E27FC236}">
                <a16:creationId xmlns:a16="http://schemas.microsoft.com/office/drawing/2014/main" id="{18761A41-6507-7D30-74D8-282CFFE029AB}"/>
              </a:ext>
            </a:extLst>
          </p:cNvPr>
          <p:cNvGrpSpPr/>
          <p:nvPr/>
        </p:nvGrpSpPr>
        <p:grpSpPr>
          <a:xfrm>
            <a:off x="8588950" y="4375853"/>
            <a:ext cx="2863516" cy="1800000"/>
            <a:chOff x="4231105" y="3952367"/>
            <a:chExt cx="2863516" cy="1800000"/>
          </a:xfrm>
        </p:grpSpPr>
        <p:sp>
          <p:nvSpPr>
            <p:cNvPr id="18" name="CuadroTexto 17">
              <a:extLst>
                <a:ext uri="{FF2B5EF4-FFF2-40B4-BE49-F238E27FC236}">
                  <a16:creationId xmlns:a16="http://schemas.microsoft.com/office/drawing/2014/main" id="{AFBDB0B1-345A-38F6-C1EE-D2A517419018}"/>
                </a:ext>
              </a:extLst>
            </p:cNvPr>
            <p:cNvSpPr txBox="1"/>
            <p:nvPr/>
          </p:nvSpPr>
          <p:spPr>
            <a:xfrm>
              <a:off x="4461893" y="4107668"/>
              <a:ext cx="19159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/>
                <a:t>⚙️ </a:t>
              </a:r>
              <a:r>
                <a:rPr lang="es-ES" b="1" dirty="0">
                  <a:solidFill>
                    <a:srgbClr val="2E2E2E"/>
                  </a:solidFill>
                </a:rPr>
                <a:t>Otros factores</a:t>
              </a:r>
            </a:p>
          </p:txBody>
        </p:sp>
        <p:sp>
          <p:nvSpPr>
            <p:cNvPr id="20" name="Rectángulo: esquinas redondeadas 19">
              <a:extLst>
                <a:ext uri="{FF2B5EF4-FFF2-40B4-BE49-F238E27FC236}">
                  <a16:creationId xmlns:a16="http://schemas.microsoft.com/office/drawing/2014/main" id="{9E349534-F534-8029-5F3C-9ABED773C910}"/>
                </a:ext>
              </a:extLst>
            </p:cNvPr>
            <p:cNvSpPr/>
            <p:nvPr/>
          </p:nvSpPr>
          <p:spPr>
            <a:xfrm>
              <a:off x="4231105" y="3952367"/>
              <a:ext cx="2863516" cy="1800000"/>
            </a:xfrm>
            <a:prstGeom prst="roundRect">
              <a:avLst/>
            </a:prstGeom>
            <a:noFill/>
            <a:ln w="22225">
              <a:solidFill>
                <a:srgbClr val="2E2E2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2000"/>
            </a:p>
          </p:txBody>
        </p:sp>
        <p:sp>
          <p:nvSpPr>
            <p:cNvPr id="24" name="CuadroTexto 23">
              <a:extLst>
                <a:ext uri="{FF2B5EF4-FFF2-40B4-BE49-F238E27FC236}">
                  <a16:creationId xmlns:a16="http://schemas.microsoft.com/office/drawing/2014/main" id="{5A693FA0-752D-DB30-F504-A429698A6724}"/>
                </a:ext>
              </a:extLst>
            </p:cNvPr>
            <p:cNvSpPr txBox="1"/>
            <p:nvPr/>
          </p:nvSpPr>
          <p:spPr>
            <a:xfrm>
              <a:off x="4604920" y="4482361"/>
              <a:ext cx="2228174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/>
                <a:t>Tipo de vehículo</a:t>
              </a:r>
            </a:p>
            <a:p>
              <a:r>
                <a:rPr lang="es-ES" dirty="0"/>
                <a:t>Tipo de accidente</a:t>
              </a:r>
            </a:p>
            <a:p>
              <a:r>
                <a:rPr lang="es-ES" dirty="0"/>
                <a:t>Estado meteorológico</a:t>
              </a:r>
            </a:p>
            <a:p>
              <a:r>
                <a:rPr lang="es-ES" dirty="0"/>
                <a:t>Consumo de alcohol</a:t>
              </a:r>
            </a:p>
          </p:txBody>
        </p:sp>
      </p:grpSp>
      <p:sp>
        <p:nvSpPr>
          <p:cNvPr id="28" name="Diagrama de flujo: conector 27">
            <a:extLst>
              <a:ext uri="{FF2B5EF4-FFF2-40B4-BE49-F238E27FC236}">
                <a16:creationId xmlns:a16="http://schemas.microsoft.com/office/drawing/2014/main" id="{E88B4DA6-73D0-7AB0-DC90-6B26D03DCF9F}"/>
              </a:ext>
            </a:extLst>
          </p:cNvPr>
          <p:cNvSpPr/>
          <p:nvPr/>
        </p:nvSpPr>
        <p:spPr>
          <a:xfrm>
            <a:off x="7682321" y="3409586"/>
            <a:ext cx="1440000" cy="1440000"/>
          </a:xfrm>
          <a:prstGeom prst="flowChartConnector">
            <a:avLst/>
          </a:prstGeom>
          <a:noFill/>
          <a:ln w="22225">
            <a:solidFill>
              <a:srgbClr val="9B1C1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s-ES" sz="2000" b="1" dirty="0">
                <a:solidFill>
                  <a:srgbClr val="9B1C1F"/>
                </a:solidFill>
              </a:rPr>
              <a:t>Lesividad</a:t>
            </a:r>
          </a:p>
        </p:txBody>
      </p:sp>
      <p:pic>
        <p:nvPicPr>
          <p:cNvPr id="33" name="Imagen 32" descr="Icono&#10;&#10;El contenido generado por IA puede ser incorrecto.">
            <a:extLst>
              <a:ext uri="{FF2B5EF4-FFF2-40B4-BE49-F238E27FC236}">
                <a16:creationId xmlns:a16="http://schemas.microsoft.com/office/drawing/2014/main" id="{BFFC9500-F60B-0DB3-5F02-6D019497F0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85" b="23943"/>
          <a:stretch>
            <a:fillRect/>
          </a:stretch>
        </p:blipFill>
        <p:spPr>
          <a:xfrm>
            <a:off x="10455574" y="144000"/>
            <a:ext cx="1699625" cy="540000"/>
          </a:xfrm>
          <a:prstGeom prst="rect">
            <a:avLst/>
          </a:prstGeom>
        </p:spPr>
      </p:pic>
      <p:pic>
        <p:nvPicPr>
          <p:cNvPr id="34" name="Imagen 33" descr="Texto&#10;&#10;El contenido generado por IA puede ser incorrecto.">
            <a:extLst>
              <a:ext uri="{FF2B5EF4-FFF2-40B4-BE49-F238E27FC236}">
                <a16:creationId xmlns:a16="http://schemas.microsoft.com/office/drawing/2014/main" id="{8AF3FBCC-4BAB-8DCA-39EF-1690E488C9C2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07" b="33361"/>
          <a:stretch>
            <a:fillRect/>
          </a:stretch>
        </p:blipFill>
        <p:spPr>
          <a:xfrm>
            <a:off x="8496852" y="80823"/>
            <a:ext cx="1882696" cy="61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2363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D557776-AF71-9F27-BF3E-FF8C5917AD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895BB59A-EB2F-1AE1-3C8A-50720AE9205C}"/>
              </a:ext>
            </a:extLst>
          </p:cNvPr>
          <p:cNvSpPr/>
          <p:nvPr/>
        </p:nvSpPr>
        <p:spPr>
          <a:xfrm>
            <a:off x="0" y="0"/>
            <a:ext cx="12192000" cy="828000"/>
          </a:xfrm>
          <a:prstGeom prst="rect">
            <a:avLst/>
          </a:prstGeom>
          <a:solidFill>
            <a:srgbClr val="9B1C1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26878A52-87F5-DBEB-F09B-0D61DF44E0C7}"/>
              </a:ext>
            </a:extLst>
          </p:cNvPr>
          <p:cNvCxnSpPr>
            <a:cxnSpLocks/>
          </p:cNvCxnSpPr>
          <p:nvPr/>
        </p:nvCxnSpPr>
        <p:spPr>
          <a:xfrm>
            <a:off x="149723" y="6572250"/>
            <a:ext cx="11916000" cy="0"/>
          </a:xfrm>
          <a:prstGeom prst="line">
            <a:avLst/>
          </a:prstGeom>
          <a:ln w="28575">
            <a:solidFill>
              <a:srgbClr val="A8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uadroTexto 6">
            <a:extLst>
              <a:ext uri="{FF2B5EF4-FFF2-40B4-BE49-F238E27FC236}">
                <a16:creationId xmlns:a16="http://schemas.microsoft.com/office/drawing/2014/main" id="{A7D6CBCB-7060-3575-95C3-9FEFF8302F7F}"/>
              </a:ext>
            </a:extLst>
          </p:cNvPr>
          <p:cNvSpPr txBox="1"/>
          <p:nvPr/>
        </p:nvSpPr>
        <p:spPr>
          <a:xfrm>
            <a:off x="234461" y="183168"/>
            <a:ext cx="92026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Análisis univariante (año 2024)</a:t>
            </a:r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24C5D6D6-43CA-A4EF-656C-BA2BF0B0EF54}"/>
              </a:ext>
            </a:extLst>
          </p:cNvPr>
          <p:cNvCxnSpPr>
            <a:cxnSpLocks/>
          </p:cNvCxnSpPr>
          <p:nvPr/>
        </p:nvCxnSpPr>
        <p:spPr>
          <a:xfrm>
            <a:off x="149723" y="6630866"/>
            <a:ext cx="11916000" cy="0"/>
          </a:xfrm>
          <a:prstGeom prst="line">
            <a:avLst/>
          </a:prstGeom>
          <a:ln w="28575">
            <a:solidFill>
              <a:srgbClr val="A8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Imagen 16" descr="Icono&#10;&#10;El contenido generado por IA puede ser incorrecto.">
            <a:extLst>
              <a:ext uri="{FF2B5EF4-FFF2-40B4-BE49-F238E27FC236}">
                <a16:creationId xmlns:a16="http://schemas.microsoft.com/office/drawing/2014/main" id="{164F2DB6-A6EE-61DF-0898-0CADE338EE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85" b="23943"/>
          <a:stretch>
            <a:fillRect/>
          </a:stretch>
        </p:blipFill>
        <p:spPr>
          <a:xfrm>
            <a:off x="10455574" y="144000"/>
            <a:ext cx="1699625" cy="540000"/>
          </a:xfrm>
          <a:prstGeom prst="rect">
            <a:avLst/>
          </a:prstGeom>
        </p:spPr>
      </p:pic>
      <p:pic>
        <p:nvPicPr>
          <p:cNvPr id="12" name="Imagen 11" descr="Gráfico, Gráfico de barras&#10;&#10;El contenido generado por IA puede ser incorrecto.">
            <a:extLst>
              <a:ext uri="{FF2B5EF4-FFF2-40B4-BE49-F238E27FC236}">
                <a16:creationId xmlns:a16="http://schemas.microsoft.com/office/drawing/2014/main" id="{A35D513D-07C6-7242-7D09-2E816468A7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-3110" b="-1970"/>
          <a:stretch>
            <a:fillRect/>
          </a:stretch>
        </p:blipFill>
        <p:spPr>
          <a:xfrm>
            <a:off x="-11822894" y="-4143734"/>
            <a:ext cx="9099858" cy="12449342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E194CE65-6D2D-200F-064E-93B5507E1F32}"/>
              </a:ext>
            </a:extLst>
          </p:cNvPr>
          <p:cNvSpPr txBox="1"/>
          <p:nvPr/>
        </p:nvSpPr>
        <p:spPr>
          <a:xfrm>
            <a:off x="8083279" y="1508874"/>
            <a:ext cx="3788217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s-ES" b="1" dirty="0">
                <a:solidFill>
                  <a:srgbClr val="6B8E23"/>
                </a:solidFill>
              </a:rPr>
              <a:t>Top 5 distritos </a:t>
            </a:r>
            <a:r>
              <a:rPr lang="es-ES" dirty="0">
                <a:solidFill>
                  <a:srgbClr val="6B8E23"/>
                </a:solidFill>
              </a:rPr>
              <a:t>con más accidentes</a:t>
            </a:r>
            <a:r>
              <a:rPr lang="es-ES" dirty="0">
                <a:solidFill>
                  <a:srgbClr val="0070C0"/>
                </a:solidFill>
              </a:rPr>
              <a:t>:</a:t>
            </a:r>
            <a:endParaRPr lang="es-ES" b="1" dirty="0">
              <a:solidFill>
                <a:srgbClr val="0070C0"/>
              </a:solidFill>
            </a:endParaRPr>
          </a:p>
          <a:p>
            <a:pPr marL="342900" indent="-342900">
              <a:spcAft>
                <a:spcPts val="600"/>
              </a:spcAft>
              <a:buClr>
                <a:srgbClr val="6B8E23"/>
              </a:buClr>
              <a:buFont typeface="+mj-lt"/>
              <a:buAutoNum type="arabicPeriod"/>
            </a:pPr>
            <a:r>
              <a:rPr lang="es-ES" b="1" dirty="0"/>
              <a:t> </a:t>
            </a:r>
            <a:r>
              <a:rPr lang="es-ES" dirty="0"/>
              <a:t>PUENTE DE VALLECAS (7.4%)</a:t>
            </a:r>
          </a:p>
          <a:p>
            <a:pPr marL="342900" indent="-342900">
              <a:spcAft>
                <a:spcPts val="600"/>
              </a:spcAft>
              <a:buClr>
                <a:srgbClr val="6B8E23"/>
              </a:buClr>
              <a:buFont typeface="+mj-lt"/>
              <a:buAutoNum type="arabicPeriod"/>
            </a:pPr>
            <a:r>
              <a:rPr lang="es-ES" b="1" dirty="0"/>
              <a:t> </a:t>
            </a:r>
            <a:r>
              <a:rPr lang="es-ES" dirty="0"/>
              <a:t>CHAMARTÍN (7.1%)</a:t>
            </a:r>
          </a:p>
          <a:p>
            <a:pPr marL="342900" indent="-342900">
              <a:spcAft>
                <a:spcPts val="600"/>
              </a:spcAft>
              <a:buClr>
                <a:srgbClr val="6B8E23"/>
              </a:buClr>
              <a:buFont typeface="+mj-lt"/>
              <a:buAutoNum type="arabicPeriod"/>
            </a:pPr>
            <a:r>
              <a:rPr lang="es-ES" b="1" dirty="0"/>
              <a:t> </a:t>
            </a:r>
            <a:r>
              <a:rPr lang="es-ES" dirty="0"/>
              <a:t>CARABANCHEL (7.0%)</a:t>
            </a:r>
          </a:p>
          <a:p>
            <a:pPr marL="342900" indent="-342900">
              <a:spcAft>
                <a:spcPts val="600"/>
              </a:spcAft>
              <a:buClr>
                <a:srgbClr val="6B8E23"/>
              </a:buClr>
              <a:buFont typeface="+mj-lt"/>
              <a:buAutoNum type="arabicPeriod"/>
            </a:pPr>
            <a:r>
              <a:rPr lang="es-ES" b="1" dirty="0"/>
              <a:t> </a:t>
            </a:r>
            <a:r>
              <a:rPr lang="es-ES" dirty="0"/>
              <a:t>SALAMANCA (6.7%) </a:t>
            </a:r>
          </a:p>
          <a:p>
            <a:pPr marL="342900" indent="-342900">
              <a:spcAft>
                <a:spcPts val="600"/>
              </a:spcAft>
              <a:buClr>
                <a:srgbClr val="6B8E23"/>
              </a:buClr>
              <a:buFont typeface="+mj-lt"/>
              <a:buAutoNum type="arabicPeriod"/>
            </a:pPr>
            <a:r>
              <a:rPr lang="es-ES" b="1" dirty="0"/>
              <a:t> </a:t>
            </a:r>
            <a:r>
              <a:rPr lang="es-ES" dirty="0"/>
              <a:t>CENTRO (6.4%)</a:t>
            </a:r>
          </a:p>
        </p:txBody>
      </p:sp>
      <p:pic>
        <p:nvPicPr>
          <p:cNvPr id="18" name="Imagen 17" descr="Gráfico&#10;&#10;El contenido generado por IA puede ser incorrecto.">
            <a:extLst>
              <a:ext uri="{FF2B5EF4-FFF2-40B4-BE49-F238E27FC236}">
                <a16:creationId xmlns:a16="http://schemas.microsoft.com/office/drawing/2014/main" id="{5399392E-7F8D-0CEE-5CB8-26733DC3C0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707"/>
          <a:stretch>
            <a:fillRect/>
          </a:stretch>
        </p:blipFill>
        <p:spPr>
          <a:xfrm>
            <a:off x="609045" y="1602642"/>
            <a:ext cx="6999665" cy="4860000"/>
          </a:xfrm>
          <a:prstGeom prst="rect">
            <a:avLst/>
          </a:prstGeom>
        </p:spPr>
      </p:pic>
      <p:sp>
        <p:nvSpPr>
          <p:cNvPr id="19" name="CuadroTexto 18">
            <a:extLst>
              <a:ext uri="{FF2B5EF4-FFF2-40B4-BE49-F238E27FC236}">
                <a16:creationId xmlns:a16="http://schemas.microsoft.com/office/drawing/2014/main" id="{5E0147DF-4715-3A20-9233-8DD3C64D9B1A}"/>
              </a:ext>
            </a:extLst>
          </p:cNvPr>
          <p:cNvSpPr txBox="1"/>
          <p:nvPr/>
        </p:nvSpPr>
        <p:spPr>
          <a:xfrm>
            <a:off x="819400" y="1020507"/>
            <a:ext cx="29290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/>
              <a:t>🕒 </a:t>
            </a:r>
            <a:r>
              <a:rPr lang="es-ES" sz="2000" b="1" dirty="0">
                <a:solidFill>
                  <a:srgbClr val="002060"/>
                </a:solidFill>
              </a:rPr>
              <a:t>Variables temporales</a:t>
            </a:r>
            <a:r>
              <a:rPr lang="es-ES" sz="2000" dirty="0">
                <a:solidFill>
                  <a:srgbClr val="002060"/>
                </a:solidFill>
              </a:rPr>
              <a:t>: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AC820EF3-5645-AA79-EDDB-4A923ABE176D}"/>
              </a:ext>
            </a:extLst>
          </p:cNvPr>
          <p:cNvSpPr txBox="1"/>
          <p:nvPr/>
        </p:nvSpPr>
        <p:spPr>
          <a:xfrm>
            <a:off x="8083279" y="3930009"/>
            <a:ext cx="3929922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s-ES" b="1" dirty="0">
                <a:solidFill>
                  <a:srgbClr val="6B8E23"/>
                </a:solidFill>
              </a:rPr>
              <a:t>Top 5 puntos negros </a:t>
            </a:r>
            <a:r>
              <a:rPr lang="es-ES" dirty="0">
                <a:solidFill>
                  <a:srgbClr val="6B8E23"/>
                </a:solidFill>
              </a:rPr>
              <a:t>(localizaciones):</a:t>
            </a:r>
            <a:endParaRPr lang="es-ES" b="1" dirty="0">
              <a:solidFill>
                <a:srgbClr val="6B8E23"/>
              </a:solidFill>
            </a:endParaRPr>
          </a:p>
          <a:p>
            <a:pPr marL="342900" indent="-342900">
              <a:spcAft>
                <a:spcPts val="600"/>
              </a:spcAft>
              <a:buClr>
                <a:srgbClr val="6B8E23"/>
              </a:buClr>
              <a:buFont typeface="+mj-lt"/>
              <a:buAutoNum type="arabicPeriod"/>
            </a:pPr>
            <a:r>
              <a:rPr lang="es-ES" b="1" dirty="0"/>
              <a:t> </a:t>
            </a:r>
            <a:r>
              <a:rPr lang="es-ES" dirty="0" err="1"/>
              <a:t>Autov</a:t>
            </a:r>
            <a:r>
              <a:rPr lang="es-ES" dirty="0"/>
              <a:t>. A-2 (salida este)</a:t>
            </a:r>
          </a:p>
          <a:p>
            <a:pPr marL="342900" indent="-342900">
              <a:spcAft>
                <a:spcPts val="600"/>
              </a:spcAft>
              <a:buClr>
                <a:srgbClr val="6B8E23"/>
              </a:buClr>
              <a:buFont typeface="+mj-lt"/>
              <a:buAutoNum type="arabicPeriod"/>
            </a:pPr>
            <a:r>
              <a:rPr lang="es-ES" b="1" dirty="0"/>
              <a:t> </a:t>
            </a:r>
            <a:r>
              <a:rPr lang="es-ES" dirty="0" err="1"/>
              <a:t>Autov</a:t>
            </a:r>
            <a:r>
              <a:rPr lang="es-ES" dirty="0"/>
              <a:t>. A-42 (salida este)</a:t>
            </a:r>
          </a:p>
          <a:p>
            <a:pPr marL="342900" indent="-342900">
              <a:spcAft>
                <a:spcPts val="600"/>
              </a:spcAft>
              <a:buClr>
                <a:srgbClr val="6B8E23"/>
              </a:buClr>
              <a:buFont typeface="+mj-lt"/>
              <a:buAutoNum type="arabicPeriod"/>
            </a:pPr>
            <a:r>
              <a:rPr lang="es-ES" b="1" dirty="0"/>
              <a:t> </a:t>
            </a:r>
            <a:r>
              <a:rPr lang="es-ES" dirty="0" err="1"/>
              <a:t>Autov</a:t>
            </a:r>
            <a:r>
              <a:rPr lang="es-ES" dirty="0"/>
              <a:t>. A-42 (salida sur)</a:t>
            </a:r>
          </a:p>
          <a:p>
            <a:pPr marL="342900" indent="-342900">
              <a:spcAft>
                <a:spcPts val="600"/>
              </a:spcAft>
              <a:buClr>
                <a:srgbClr val="6B8E23"/>
              </a:buClr>
              <a:buFont typeface="+mj-lt"/>
              <a:buAutoNum type="arabicPeriod"/>
            </a:pPr>
            <a:r>
              <a:rPr lang="es-ES" b="1" dirty="0"/>
              <a:t> </a:t>
            </a:r>
            <a:r>
              <a:rPr lang="es-ES" dirty="0" err="1"/>
              <a:t>Autov</a:t>
            </a:r>
            <a:r>
              <a:rPr lang="es-ES" dirty="0"/>
              <a:t>. M-23 (salida 0)</a:t>
            </a:r>
          </a:p>
          <a:p>
            <a:pPr marL="342900" indent="-342900">
              <a:spcAft>
                <a:spcPts val="600"/>
              </a:spcAft>
              <a:buClr>
                <a:srgbClr val="6B8E23"/>
              </a:buClr>
              <a:buFont typeface="+mj-lt"/>
              <a:buAutoNum type="arabicPeriod"/>
            </a:pPr>
            <a:r>
              <a:rPr lang="es-ES" b="1" dirty="0"/>
              <a:t> </a:t>
            </a:r>
            <a:r>
              <a:rPr lang="es-ES" dirty="0"/>
              <a:t>Autovía M-23 / Fuente </a:t>
            </a:r>
            <a:r>
              <a:rPr lang="es-ES" dirty="0" err="1"/>
              <a:t>Carrantona</a:t>
            </a:r>
            <a:endParaRPr lang="es-ES" dirty="0"/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0CBE1F26-91A4-9794-C794-16A9560A59E4}"/>
              </a:ext>
            </a:extLst>
          </p:cNvPr>
          <p:cNvSpPr txBox="1"/>
          <p:nvPr/>
        </p:nvSpPr>
        <p:spPr>
          <a:xfrm>
            <a:off x="8033486" y="1020507"/>
            <a:ext cx="28988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>
                <a:solidFill>
                  <a:srgbClr val="002060"/>
                </a:solidFill>
              </a:rPr>
              <a:t>🌍 </a:t>
            </a:r>
            <a:r>
              <a:rPr lang="es-ES" sz="2000" b="1" dirty="0">
                <a:solidFill>
                  <a:schemeClr val="accent6">
                    <a:lumMod val="50000"/>
                  </a:schemeClr>
                </a:solidFill>
              </a:rPr>
              <a:t>Variables geográficas</a:t>
            </a:r>
            <a:r>
              <a:rPr lang="es-ES" sz="2000" dirty="0">
                <a:solidFill>
                  <a:schemeClr val="accent6">
                    <a:lumMod val="50000"/>
                  </a:schemeClr>
                </a:solidFill>
              </a:rPr>
              <a:t>:</a:t>
            </a:r>
          </a:p>
        </p:txBody>
      </p:sp>
      <p:pic>
        <p:nvPicPr>
          <p:cNvPr id="3" name="Imagen 2" descr="Texto&#10;&#10;El contenido generado por IA puede ser incorrecto.">
            <a:extLst>
              <a:ext uri="{FF2B5EF4-FFF2-40B4-BE49-F238E27FC236}">
                <a16:creationId xmlns:a16="http://schemas.microsoft.com/office/drawing/2014/main" id="{C7E0467C-B321-3613-6EF6-CC294D473DFD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07" b="33361"/>
          <a:stretch>
            <a:fillRect/>
          </a:stretch>
        </p:blipFill>
        <p:spPr>
          <a:xfrm>
            <a:off x="8496852" y="80823"/>
            <a:ext cx="1882696" cy="612000"/>
          </a:xfrm>
          <a:prstGeom prst="rect">
            <a:avLst/>
          </a:prstGeom>
        </p:spPr>
      </p:pic>
      <p:sp>
        <p:nvSpPr>
          <p:cNvPr id="6" name="Abrir llave 5">
            <a:extLst>
              <a:ext uri="{FF2B5EF4-FFF2-40B4-BE49-F238E27FC236}">
                <a16:creationId xmlns:a16="http://schemas.microsoft.com/office/drawing/2014/main" id="{2683AC38-343F-636B-0BE9-B5E703EBF705}"/>
              </a:ext>
            </a:extLst>
          </p:cNvPr>
          <p:cNvSpPr/>
          <p:nvPr/>
        </p:nvSpPr>
        <p:spPr>
          <a:xfrm rot="5400000">
            <a:off x="3592044" y="1736302"/>
            <a:ext cx="276446" cy="684000"/>
          </a:xfrm>
          <a:prstGeom prst="leftBrace">
            <a:avLst/>
          </a:prstGeom>
          <a:ln w="19050">
            <a:solidFill>
              <a:srgbClr val="9B1C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255118F7-5C7D-EB22-5A58-7AA126575126}"/>
              </a:ext>
            </a:extLst>
          </p:cNvPr>
          <p:cNvCxnSpPr/>
          <p:nvPr/>
        </p:nvCxnSpPr>
        <p:spPr>
          <a:xfrm>
            <a:off x="1190847" y="2205892"/>
            <a:ext cx="2916000" cy="0"/>
          </a:xfrm>
          <a:prstGeom prst="line">
            <a:avLst/>
          </a:prstGeom>
          <a:ln w="222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uadroTexto 10">
            <a:extLst>
              <a:ext uri="{FF2B5EF4-FFF2-40B4-BE49-F238E27FC236}">
                <a16:creationId xmlns:a16="http://schemas.microsoft.com/office/drawing/2014/main" id="{050B9C8A-1CE2-ECD3-4D7D-6A7CC0ECFA0A}"/>
              </a:ext>
            </a:extLst>
          </p:cNvPr>
          <p:cNvSpPr txBox="1"/>
          <p:nvPr/>
        </p:nvSpPr>
        <p:spPr>
          <a:xfrm>
            <a:off x="1233375" y="1924488"/>
            <a:ext cx="3738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/>
              <a:t>9%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876BC8A2-0E57-ACFC-8B57-634B3852FF50}"/>
              </a:ext>
            </a:extLst>
          </p:cNvPr>
          <p:cNvSpPr txBox="1"/>
          <p:nvPr/>
        </p:nvSpPr>
        <p:spPr>
          <a:xfrm>
            <a:off x="2789269" y="2396865"/>
            <a:ext cx="4956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b="1" dirty="0">
                <a:solidFill>
                  <a:srgbClr val="9B1C1F"/>
                </a:solidFill>
              </a:rPr>
              <a:t>5.5%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1993B513-57CA-21C7-41E2-E9E90918AD26}"/>
              </a:ext>
            </a:extLst>
          </p:cNvPr>
          <p:cNvSpPr txBox="1"/>
          <p:nvPr/>
        </p:nvSpPr>
        <p:spPr>
          <a:xfrm>
            <a:off x="6269670" y="1838017"/>
            <a:ext cx="4539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b="1" dirty="0">
                <a:solidFill>
                  <a:srgbClr val="9B1C1F"/>
                </a:solidFill>
              </a:rPr>
              <a:t>16%</a:t>
            </a:r>
          </a:p>
        </p:txBody>
      </p: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3F76B4E3-F6E4-F579-520E-C4434281D5B8}"/>
              </a:ext>
            </a:extLst>
          </p:cNvPr>
          <p:cNvCxnSpPr/>
          <p:nvPr/>
        </p:nvCxnSpPr>
        <p:spPr>
          <a:xfrm>
            <a:off x="4628475" y="2205892"/>
            <a:ext cx="2916000" cy="0"/>
          </a:xfrm>
          <a:prstGeom prst="line">
            <a:avLst/>
          </a:prstGeom>
          <a:ln w="222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uadroTexto 21">
            <a:extLst>
              <a:ext uri="{FF2B5EF4-FFF2-40B4-BE49-F238E27FC236}">
                <a16:creationId xmlns:a16="http://schemas.microsoft.com/office/drawing/2014/main" id="{0505D9DB-7C16-79CC-D596-477C39C83F7C}"/>
              </a:ext>
            </a:extLst>
          </p:cNvPr>
          <p:cNvSpPr txBox="1"/>
          <p:nvPr/>
        </p:nvSpPr>
        <p:spPr>
          <a:xfrm>
            <a:off x="6220370" y="4577677"/>
            <a:ext cx="4539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b="1" dirty="0">
                <a:solidFill>
                  <a:srgbClr val="FFFF00"/>
                </a:solidFill>
              </a:rPr>
              <a:t>36%</a:t>
            </a: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7E74EE74-5C9B-AD18-0E84-E8392E2B0E73}"/>
              </a:ext>
            </a:extLst>
          </p:cNvPr>
          <p:cNvSpPr txBox="1"/>
          <p:nvPr/>
        </p:nvSpPr>
        <p:spPr>
          <a:xfrm>
            <a:off x="3209415" y="4455492"/>
            <a:ext cx="4956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b="1" dirty="0">
                <a:solidFill>
                  <a:srgbClr val="9B1C1F"/>
                </a:solidFill>
              </a:rPr>
              <a:t>6.7%</a:t>
            </a:r>
          </a:p>
        </p:txBody>
      </p:sp>
    </p:spTree>
    <p:extLst>
      <p:ext uri="{BB962C8B-B14F-4D97-AF65-F5344CB8AC3E}">
        <p14:creationId xmlns:p14="http://schemas.microsoft.com/office/powerpoint/2010/main" val="36908935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6277F0D-EC68-0652-7FB7-0E9BE0220F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05115F84-5412-AC84-329E-3BCC3E41250D}"/>
              </a:ext>
            </a:extLst>
          </p:cNvPr>
          <p:cNvSpPr/>
          <p:nvPr/>
        </p:nvSpPr>
        <p:spPr>
          <a:xfrm>
            <a:off x="0" y="0"/>
            <a:ext cx="12192000" cy="828000"/>
          </a:xfrm>
          <a:prstGeom prst="rect">
            <a:avLst/>
          </a:prstGeom>
          <a:solidFill>
            <a:srgbClr val="9B1C1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15AB064C-6C26-36B5-A049-32C3EF63253A}"/>
              </a:ext>
            </a:extLst>
          </p:cNvPr>
          <p:cNvCxnSpPr>
            <a:cxnSpLocks/>
          </p:cNvCxnSpPr>
          <p:nvPr/>
        </p:nvCxnSpPr>
        <p:spPr>
          <a:xfrm>
            <a:off x="149723" y="6572250"/>
            <a:ext cx="11916000" cy="0"/>
          </a:xfrm>
          <a:prstGeom prst="line">
            <a:avLst/>
          </a:prstGeom>
          <a:ln w="28575">
            <a:solidFill>
              <a:srgbClr val="A8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uadroTexto 6">
            <a:extLst>
              <a:ext uri="{FF2B5EF4-FFF2-40B4-BE49-F238E27FC236}">
                <a16:creationId xmlns:a16="http://schemas.microsoft.com/office/drawing/2014/main" id="{5E6C0569-A799-A1E9-3F75-0AA1830F9DFC}"/>
              </a:ext>
            </a:extLst>
          </p:cNvPr>
          <p:cNvSpPr txBox="1"/>
          <p:nvPr/>
        </p:nvSpPr>
        <p:spPr>
          <a:xfrm>
            <a:off x="234461" y="183168"/>
            <a:ext cx="92026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Análisis univariante (año 2024)</a:t>
            </a:r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5226E076-26ED-8B0A-7131-A534916C11B2}"/>
              </a:ext>
            </a:extLst>
          </p:cNvPr>
          <p:cNvCxnSpPr>
            <a:cxnSpLocks/>
          </p:cNvCxnSpPr>
          <p:nvPr/>
        </p:nvCxnSpPr>
        <p:spPr>
          <a:xfrm>
            <a:off x="149723" y="6630866"/>
            <a:ext cx="11916000" cy="0"/>
          </a:xfrm>
          <a:prstGeom prst="line">
            <a:avLst/>
          </a:prstGeom>
          <a:ln w="28575">
            <a:solidFill>
              <a:srgbClr val="A8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uadroTexto 11">
            <a:extLst>
              <a:ext uri="{FF2B5EF4-FFF2-40B4-BE49-F238E27FC236}">
                <a16:creationId xmlns:a16="http://schemas.microsoft.com/office/drawing/2014/main" id="{278F9D1E-9ACB-F089-17D9-35233A37B4B0}"/>
              </a:ext>
            </a:extLst>
          </p:cNvPr>
          <p:cNvSpPr txBox="1"/>
          <p:nvPr/>
        </p:nvSpPr>
        <p:spPr>
          <a:xfrm>
            <a:off x="6771019" y="2616244"/>
            <a:ext cx="3784562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s-ES" b="1" dirty="0">
                <a:solidFill>
                  <a:srgbClr val="002060"/>
                </a:solidFill>
              </a:rPr>
              <a:t>Top 6 tipos </a:t>
            </a:r>
            <a:r>
              <a:rPr lang="es-ES" dirty="0">
                <a:solidFill>
                  <a:srgbClr val="2E2E2E"/>
                </a:solidFill>
              </a:rPr>
              <a:t>de accidentes:</a:t>
            </a:r>
          </a:p>
          <a:p>
            <a:pPr marL="342900" indent="-342900">
              <a:spcAft>
                <a:spcPts val="600"/>
              </a:spcAft>
              <a:buClr>
                <a:srgbClr val="2E2E2E"/>
              </a:buClr>
              <a:buFont typeface="+mj-lt"/>
              <a:buAutoNum type="arabicPeriod"/>
            </a:pPr>
            <a:r>
              <a:rPr lang="es-ES" b="1" dirty="0">
                <a:solidFill>
                  <a:srgbClr val="2E2E2E"/>
                </a:solidFill>
              </a:rPr>
              <a:t> </a:t>
            </a:r>
            <a:r>
              <a:rPr lang="es-ES" dirty="0">
                <a:solidFill>
                  <a:srgbClr val="2E2E2E"/>
                </a:solidFill>
              </a:rPr>
              <a:t>Colisión </a:t>
            </a:r>
            <a:r>
              <a:rPr lang="es-ES" dirty="0" err="1">
                <a:solidFill>
                  <a:srgbClr val="2E2E2E"/>
                </a:solidFill>
              </a:rPr>
              <a:t>fronto</a:t>
            </a:r>
            <a:r>
              <a:rPr lang="es-ES" dirty="0">
                <a:solidFill>
                  <a:srgbClr val="2E2E2E"/>
                </a:solidFill>
              </a:rPr>
              <a:t>-lateral (24.3%)</a:t>
            </a:r>
          </a:p>
          <a:p>
            <a:pPr marL="342900" indent="-342900">
              <a:spcAft>
                <a:spcPts val="600"/>
              </a:spcAft>
              <a:buClr>
                <a:srgbClr val="2E2E2E"/>
              </a:buClr>
              <a:buFont typeface="+mj-lt"/>
              <a:buAutoNum type="arabicPeriod"/>
            </a:pPr>
            <a:r>
              <a:rPr lang="es-ES" b="1" dirty="0">
                <a:solidFill>
                  <a:srgbClr val="2E2E2E"/>
                </a:solidFill>
              </a:rPr>
              <a:t> </a:t>
            </a:r>
            <a:r>
              <a:rPr lang="es-ES" dirty="0">
                <a:solidFill>
                  <a:srgbClr val="2E2E2E"/>
                </a:solidFill>
              </a:rPr>
              <a:t>Alcance (21.9%)</a:t>
            </a:r>
          </a:p>
          <a:p>
            <a:pPr marL="342900" indent="-342900">
              <a:spcAft>
                <a:spcPts val="600"/>
              </a:spcAft>
              <a:buClr>
                <a:srgbClr val="2E2E2E"/>
              </a:buClr>
              <a:buFont typeface="+mj-lt"/>
              <a:buAutoNum type="arabicPeriod"/>
            </a:pPr>
            <a:r>
              <a:rPr lang="es-ES" b="1" dirty="0">
                <a:solidFill>
                  <a:srgbClr val="2E2E2E"/>
                </a:solidFill>
              </a:rPr>
              <a:t> </a:t>
            </a:r>
            <a:r>
              <a:rPr lang="es-ES" dirty="0">
                <a:solidFill>
                  <a:srgbClr val="2E2E2E"/>
                </a:solidFill>
              </a:rPr>
              <a:t>Colisión lateral (15.9%)</a:t>
            </a:r>
            <a:endParaRPr lang="es-ES" b="1" dirty="0">
              <a:solidFill>
                <a:srgbClr val="2E2E2E"/>
              </a:solidFill>
            </a:endParaRPr>
          </a:p>
          <a:p>
            <a:pPr marL="342900" indent="-342900">
              <a:spcAft>
                <a:spcPts val="600"/>
              </a:spcAft>
              <a:buClr>
                <a:srgbClr val="2E2E2E"/>
              </a:buClr>
              <a:buFont typeface="+mj-lt"/>
              <a:buAutoNum type="arabicPeriod"/>
            </a:pPr>
            <a:r>
              <a:rPr lang="es-ES" b="1" dirty="0">
                <a:solidFill>
                  <a:srgbClr val="2E2E2E"/>
                </a:solidFill>
              </a:rPr>
              <a:t> </a:t>
            </a:r>
            <a:r>
              <a:rPr lang="es-ES" dirty="0">
                <a:solidFill>
                  <a:srgbClr val="2E2E2E"/>
                </a:solidFill>
              </a:rPr>
              <a:t>Choque con obstáculo fijo (13.8%)</a:t>
            </a:r>
          </a:p>
          <a:p>
            <a:pPr marL="342900" indent="-342900">
              <a:spcAft>
                <a:spcPts val="600"/>
              </a:spcAft>
              <a:buClr>
                <a:srgbClr val="2E2E2E"/>
              </a:buClr>
              <a:buFont typeface="+mj-lt"/>
              <a:buAutoNum type="arabicPeriod"/>
            </a:pPr>
            <a:r>
              <a:rPr lang="es-ES" b="1" dirty="0">
                <a:solidFill>
                  <a:srgbClr val="2E2E2E"/>
                </a:solidFill>
              </a:rPr>
              <a:t> </a:t>
            </a:r>
            <a:r>
              <a:rPr lang="es-ES" dirty="0">
                <a:solidFill>
                  <a:srgbClr val="2E2E2E"/>
                </a:solidFill>
              </a:rPr>
              <a:t>Caída (9.1%)</a:t>
            </a:r>
          </a:p>
          <a:p>
            <a:pPr marL="342900" indent="-342900">
              <a:spcAft>
                <a:spcPts val="600"/>
              </a:spcAft>
              <a:buClr>
                <a:srgbClr val="2E2E2E"/>
              </a:buClr>
              <a:buFont typeface="+mj-lt"/>
              <a:buAutoNum type="arabicPeriod"/>
            </a:pPr>
            <a:r>
              <a:rPr lang="es-ES" b="1" dirty="0">
                <a:solidFill>
                  <a:srgbClr val="2E2E2E"/>
                </a:solidFill>
              </a:rPr>
              <a:t> </a:t>
            </a:r>
            <a:r>
              <a:rPr lang="es-ES" dirty="0">
                <a:solidFill>
                  <a:srgbClr val="2E2E2E"/>
                </a:solidFill>
              </a:rPr>
              <a:t>Atropello (6.4%)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DC9D9E21-8E5D-561D-AC7A-CE613706EE43}"/>
              </a:ext>
            </a:extLst>
          </p:cNvPr>
          <p:cNvSpPr txBox="1"/>
          <p:nvPr/>
        </p:nvSpPr>
        <p:spPr>
          <a:xfrm>
            <a:off x="6665850" y="1695265"/>
            <a:ext cx="40770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s-ES" b="1" dirty="0">
                <a:solidFill>
                  <a:srgbClr val="002060"/>
                </a:solidFill>
              </a:rPr>
              <a:t>Test de alcoholemia </a:t>
            </a:r>
            <a:r>
              <a:rPr lang="es-ES" dirty="0"/>
              <a:t>🍺</a:t>
            </a:r>
          </a:p>
          <a:p>
            <a:pPr marL="265113"/>
            <a:r>
              <a:rPr lang="es-ES" dirty="0">
                <a:solidFill>
                  <a:srgbClr val="9B1C1F"/>
                </a:solidFill>
              </a:rPr>
              <a:t>4%  de los conductores dieron positivo</a:t>
            </a:r>
          </a:p>
        </p:txBody>
      </p:sp>
      <p:pic>
        <p:nvPicPr>
          <p:cNvPr id="15" name="Imagen 14" descr="Icono&#10;&#10;El contenido generado por IA puede ser incorrecto.">
            <a:extLst>
              <a:ext uri="{FF2B5EF4-FFF2-40B4-BE49-F238E27FC236}">
                <a16:creationId xmlns:a16="http://schemas.microsoft.com/office/drawing/2014/main" id="{B37B877A-928D-3EE5-D9F8-868CAEDFF7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85" b="23943"/>
          <a:stretch>
            <a:fillRect/>
          </a:stretch>
        </p:blipFill>
        <p:spPr>
          <a:xfrm>
            <a:off x="10455574" y="144000"/>
            <a:ext cx="1699625" cy="540000"/>
          </a:xfrm>
          <a:prstGeom prst="rect">
            <a:avLst/>
          </a:prstGeom>
        </p:spPr>
      </p:pic>
      <p:pic>
        <p:nvPicPr>
          <p:cNvPr id="11" name="Imagen 10" descr="Gráfico, Gráfico de barras, Histograma&#10;&#10;El contenido generado por IA puede ser incorrecto.">
            <a:extLst>
              <a:ext uri="{FF2B5EF4-FFF2-40B4-BE49-F238E27FC236}">
                <a16:creationId xmlns:a16="http://schemas.microsoft.com/office/drawing/2014/main" id="{CC56B373-33F6-BDA8-49DB-984940D838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00" y="1583749"/>
            <a:ext cx="5220000" cy="2539789"/>
          </a:xfrm>
          <a:prstGeom prst="rect">
            <a:avLst/>
          </a:prstGeom>
        </p:spPr>
      </p:pic>
      <p:pic>
        <p:nvPicPr>
          <p:cNvPr id="16" name="Imagen 15" descr="Gráfico, Gráfico circular&#10;&#10;El contenido generado por IA puede ser incorrecto.">
            <a:extLst>
              <a:ext uri="{FF2B5EF4-FFF2-40B4-BE49-F238E27FC236}">
                <a16:creationId xmlns:a16="http://schemas.microsoft.com/office/drawing/2014/main" id="{4C7390B4-EC17-756E-C08C-BB8E7EF978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628"/>
          <a:stretch>
            <a:fillRect/>
          </a:stretch>
        </p:blipFill>
        <p:spPr>
          <a:xfrm>
            <a:off x="696000" y="4194569"/>
            <a:ext cx="5220000" cy="2121064"/>
          </a:xfrm>
          <a:prstGeom prst="rect">
            <a:avLst/>
          </a:prstGeom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735A3B22-689C-A6C3-95D2-7C0BC408F233}"/>
              </a:ext>
            </a:extLst>
          </p:cNvPr>
          <p:cNvSpPr txBox="1"/>
          <p:nvPr/>
        </p:nvSpPr>
        <p:spPr>
          <a:xfrm>
            <a:off x="831432" y="1020507"/>
            <a:ext cx="44886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>
                <a:solidFill>
                  <a:srgbClr val="D4A017"/>
                </a:solidFill>
              </a:rPr>
              <a:t>👥</a:t>
            </a:r>
            <a:r>
              <a:rPr lang="es-ES" sz="2000" dirty="0"/>
              <a:t> </a:t>
            </a:r>
            <a:r>
              <a:rPr lang="es-ES" sz="2000" b="1" dirty="0">
                <a:solidFill>
                  <a:srgbClr val="D4A017"/>
                </a:solidFill>
              </a:rPr>
              <a:t>Variables demográficas (implicados)</a:t>
            </a:r>
            <a:r>
              <a:rPr lang="es-ES" sz="2000" dirty="0">
                <a:solidFill>
                  <a:srgbClr val="D4A017"/>
                </a:solidFill>
              </a:rPr>
              <a:t>: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E9A942F4-6EE9-2370-0580-B7B71B2CB627}"/>
              </a:ext>
            </a:extLst>
          </p:cNvPr>
          <p:cNvSpPr txBox="1"/>
          <p:nvPr/>
        </p:nvSpPr>
        <p:spPr>
          <a:xfrm>
            <a:off x="6771019" y="1020507"/>
            <a:ext cx="21804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/>
              <a:t>⚙️ </a:t>
            </a:r>
            <a:r>
              <a:rPr lang="es-ES" sz="2000" b="1" dirty="0">
                <a:solidFill>
                  <a:srgbClr val="2E2E2E"/>
                </a:solidFill>
              </a:rPr>
              <a:t>Otros factores</a:t>
            </a:r>
            <a:r>
              <a:rPr lang="es-ES" sz="2000" dirty="0">
                <a:solidFill>
                  <a:srgbClr val="2E2E2E"/>
                </a:solidFill>
              </a:rPr>
              <a:t>:</a:t>
            </a:r>
          </a:p>
        </p:txBody>
      </p:sp>
      <p:pic>
        <p:nvPicPr>
          <p:cNvPr id="20" name="Imagen 19" descr="Texto&#10;&#10;El contenido generado por IA puede ser incorrecto.">
            <a:extLst>
              <a:ext uri="{FF2B5EF4-FFF2-40B4-BE49-F238E27FC236}">
                <a16:creationId xmlns:a16="http://schemas.microsoft.com/office/drawing/2014/main" id="{4273F8E4-D98F-69BB-05A3-BCF26648C15B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07" b="33361"/>
          <a:stretch>
            <a:fillRect/>
          </a:stretch>
        </p:blipFill>
        <p:spPr>
          <a:xfrm>
            <a:off x="8496852" y="80823"/>
            <a:ext cx="1882696" cy="612000"/>
          </a:xfrm>
          <a:prstGeom prst="rect">
            <a:avLst/>
          </a:prstGeom>
        </p:spPr>
      </p:pic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8F21C792-723E-756C-676C-2F987D3C8EFC}"/>
              </a:ext>
            </a:extLst>
          </p:cNvPr>
          <p:cNvCxnSpPr/>
          <p:nvPr/>
        </p:nvCxnSpPr>
        <p:spPr>
          <a:xfrm>
            <a:off x="1127051" y="2126512"/>
            <a:ext cx="4710223" cy="0"/>
          </a:xfrm>
          <a:prstGeom prst="line">
            <a:avLst/>
          </a:prstGeom>
          <a:ln w="222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uadroTexto 5">
            <a:extLst>
              <a:ext uri="{FF2B5EF4-FFF2-40B4-BE49-F238E27FC236}">
                <a16:creationId xmlns:a16="http://schemas.microsoft.com/office/drawing/2014/main" id="{66B7EF31-A272-449B-D49D-61AFF40CECFA}"/>
              </a:ext>
            </a:extLst>
          </p:cNvPr>
          <p:cNvSpPr txBox="1"/>
          <p:nvPr/>
        </p:nvSpPr>
        <p:spPr>
          <a:xfrm>
            <a:off x="1190843" y="2169039"/>
            <a:ext cx="4523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b="1" dirty="0"/>
              <a:t>10%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C5CE4084-9A97-1CFD-8808-7FE8631A8F15}"/>
              </a:ext>
            </a:extLst>
          </p:cNvPr>
          <p:cNvSpPr txBox="1"/>
          <p:nvPr/>
        </p:nvSpPr>
        <p:spPr>
          <a:xfrm>
            <a:off x="3753867" y="1731837"/>
            <a:ext cx="5693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b="1" dirty="0">
                <a:solidFill>
                  <a:srgbClr val="9B1C1F"/>
                </a:solidFill>
              </a:rPr>
              <a:t>11.4%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AC325AF7-8E71-8B93-A220-1D27677EACCE}"/>
              </a:ext>
            </a:extLst>
          </p:cNvPr>
          <p:cNvSpPr txBox="1"/>
          <p:nvPr/>
        </p:nvSpPr>
        <p:spPr>
          <a:xfrm>
            <a:off x="6665850" y="5365851"/>
            <a:ext cx="44871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s-ES" b="1" dirty="0">
                <a:solidFill>
                  <a:srgbClr val="002060"/>
                </a:solidFill>
              </a:rPr>
              <a:t>Lesividad</a:t>
            </a:r>
            <a:r>
              <a:rPr lang="es-ES" dirty="0"/>
              <a:t> ⚠️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s-ES" dirty="0">
                <a:solidFill>
                  <a:srgbClr val="D4A017"/>
                </a:solidFill>
              </a:rPr>
              <a:t>24% leves, </a:t>
            </a:r>
            <a:r>
              <a:rPr lang="es-ES" dirty="0">
                <a:solidFill>
                  <a:srgbClr val="9B1C1F"/>
                </a:solidFill>
              </a:rPr>
              <a:t>1% graves </a:t>
            </a:r>
            <a:r>
              <a:rPr lang="es-ES" dirty="0"/>
              <a:t>(resto: sin asistencia)</a:t>
            </a:r>
          </a:p>
        </p:txBody>
      </p:sp>
    </p:spTree>
    <p:extLst>
      <p:ext uri="{BB962C8B-B14F-4D97-AF65-F5344CB8AC3E}">
        <p14:creationId xmlns:p14="http://schemas.microsoft.com/office/powerpoint/2010/main" val="3602916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61E97F8-8072-FDDB-6D4A-717B72001C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CA8BD839-3884-B320-875A-5A9343DDE877}"/>
              </a:ext>
            </a:extLst>
          </p:cNvPr>
          <p:cNvSpPr/>
          <p:nvPr/>
        </p:nvSpPr>
        <p:spPr>
          <a:xfrm>
            <a:off x="0" y="0"/>
            <a:ext cx="12192000" cy="828000"/>
          </a:xfrm>
          <a:prstGeom prst="rect">
            <a:avLst/>
          </a:prstGeom>
          <a:solidFill>
            <a:srgbClr val="9B1C1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00FD435F-0D6F-58D9-3EF6-7C1DAFE58884}"/>
              </a:ext>
            </a:extLst>
          </p:cNvPr>
          <p:cNvCxnSpPr>
            <a:cxnSpLocks/>
          </p:cNvCxnSpPr>
          <p:nvPr/>
        </p:nvCxnSpPr>
        <p:spPr>
          <a:xfrm>
            <a:off x="149723" y="6572250"/>
            <a:ext cx="11916000" cy="0"/>
          </a:xfrm>
          <a:prstGeom prst="line">
            <a:avLst/>
          </a:prstGeom>
          <a:ln w="28575">
            <a:solidFill>
              <a:srgbClr val="9B1C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uadroTexto 6">
            <a:extLst>
              <a:ext uri="{FF2B5EF4-FFF2-40B4-BE49-F238E27FC236}">
                <a16:creationId xmlns:a16="http://schemas.microsoft.com/office/drawing/2014/main" id="{D2B262F4-FA32-E733-BC14-B1A7142F9172}"/>
              </a:ext>
            </a:extLst>
          </p:cNvPr>
          <p:cNvSpPr txBox="1"/>
          <p:nvPr/>
        </p:nvSpPr>
        <p:spPr>
          <a:xfrm>
            <a:off x="234461" y="183168"/>
            <a:ext cx="92026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Análisis bivariante (año 2024)</a:t>
            </a:r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53A932F1-AE09-2DA7-CA21-D8E6E826FFAF}"/>
              </a:ext>
            </a:extLst>
          </p:cNvPr>
          <p:cNvCxnSpPr>
            <a:cxnSpLocks/>
          </p:cNvCxnSpPr>
          <p:nvPr/>
        </p:nvCxnSpPr>
        <p:spPr>
          <a:xfrm>
            <a:off x="149723" y="6630866"/>
            <a:ext cx="11916000" cy="0"/>
          </a:xfrm>
          <a:prstGeom prst="line">
            <a:avLst/>
          </a:prstGeom>
          <a:ln w="28575">
            <a:solidFill>
              <a:srgbClr val="9B1C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uadroTexto 10">
            <a:extLst>
              <a:ext uri="{FF2B5EF4-FFF2-40B4-BE49-F238E27FC236}">
                <a16:creationId xmlns:a16="http://schemas.microsoft.com/office/drawing/2014/main" id="{D11EB10C-0A05-8D97-730E-658178DBF7AC}"/>
              </a:ext>
            </a:extLst>
          </p:cNvPr>
          <p:cNvSpPr txBox="1"/>
          <p:nvPr/>
        </p:nvSpPr>
        <p:spPr>
          <a:xfrm>
            <a:off x="613773" y="1402420"/>
            <a:ext cx="5184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>
                <a:solidFill>
                  <a:srgbClr val="0070C0"/>
                </a:solidFill>
              </a:rPr>
              <a:t>Variable grado de lesividad…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877D036F-C947-D903-CDBC-970EFF261570}"/>
              </a:ext>
            </a:extLst>
          </p:cNvPr>
          <p:cNvSpPr txBox="1"/>
          <p:nvPr/>
        </p:nvSpPr>
        <p:spPr>
          <a:xfrm>
            <a:off x="613773" y="5118358"/>
            <a:ext cx="5400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/>
              <a:t>x  tipo de persona </a:t>
            </a:r>
            <a:r>
              <a:rPr lang="es-ES" dirty="0"/>
              <a:t>🚶‍♂️</a:t>
            </a:r>
            <a:endParaRPr lang="es-ES" b="1" dirty="0"/>
          </a:p>
          <a:p>
            <a:pPr marL="355600" indent="-355600"/>
            <a:r>
              <a:rPr lang="es-ES" dirty="0"/>
              <a:t>🔎 </a:t>
            </a:r>
            <a:r>
              <a:rPr lang="es-ES" sz="1600" dirty="0"/>
              <a:t>Los peatones presentan mayor proporción de lesiones graves que conductores y pasajeros.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794638D2-892E-FA22-29AB-E2322B528E32}"/>
              </a:ext>
            </a:extLst>
          </p:cNvPr>
          <p:cNvSpPr txBox="1"/>
          <p:nvPr/>
        </p:nvSpPr>
        <p:spPr>
          <a:xfrm>
            <a:off x="613774" y="2942583"/>
            <a:ext cx="5400000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/>
              <a:t>x tipo de accidente </a:t>
            </a:r>
            <a:r>
              <a:rPr lang="es-ES" dirty="0"/>
              <a:t>💥</a:t>
            </a:r>
            <a:endParaRPr lang="es-ES" b="1" dirty="0"/>
          </a:p>
          <a:p>
            <a:pPr marL="355600" indent="-355600"/>
            <a:r>
              <a:rPr lang="es-ES" dirty="0"/>
              <a:t>🔎	</a:t>
            </a:r>
            <a:r>
              <a:rPr lang="es-ES" sz="1600" dirty="0"/>
              <a:t>Los atropellos concentran la mayoría de los casos más graves y fallecimientos.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79019A64-A384-8242-A284-D31D400DA2CB}"/>
              </a:ext>
            </a:extLst>
          </p:cNvPr>
          <p:cNvSpPr txBox="1"/>
          <p:nvPr/>
        </p:nvSpPr>
        <p:spPr>
          <a:xfrm>
            <a:off x="613773" y="1901838"/>
            <a:ext cx="5400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/>
              <a:t>x rango de edad </a:t>
            </a:r>
            <a:r>
              <a:rPr lang="es-ES" dirty="0"/>
              <a:t>👤</a:t>
            </a:r>
            <a:endParaRPr lang="es-ES" b="1" dirty="0"/>
          </a:p>
          <a:p>
            <a:pPr marL="355600" indent="-355600"/>
            <a:r>
              <a:rPr lang="es-ES" dirty="0"/>
              <a:t>🔎	</a:t>
            </a:r>
            <a:r>
              <a:rPr lang="es-ES" sz="1600" dirty="0"/>
              <a:t>La gravedad aumenta con la edad, especialmente a partir de los 60 años.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83E38D40-E8C0-0E38-C824-BE0AA62A1917}"/>
              </a:ext>
            </a:extLst>
          </p:cNvPr>
          <p:cNvSpPr txBox="1"/>
          <p:nvPr/>
        </p:nvSpPr>
        <p:spPr>
          <a:xfrm>
            <a:off x="6611046" y="3843338"/>
            <a:ext cx="5400000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/>
              <a:t>x franja horaria </a:t>
            </a:r>
            <a:r>
              <a:rPr lang="es-ES" dirty="0"/>
              <a:t>🕒</a:t>
            </a:r>
            <a:endParaRPr lang="es-ES" b="1" dirty="0"/>
          </a:p>
          <a:p>
            <a:pPr marL="355600" indent="-355600"/>
            <a:r>
              <a:rPr lang="es-ES" dirty="0"/>
              <a:t>🔎	</a:t>
            </a:r>
            <a:r>
              <a:rPr lang="es-ES" sz="1600" dirty="0"/>
              <a:t>Los </a:t>
            </a:r>
            <a:r>
              <a:rPr lang="es-ES" sz="1600" b="1" dirty="0"/>
              <a:t>positivos en alcohol</a:t>
            </a:r>
            <a:r>
              <a:rPr lang="es-ES" sz="1600" dirty="0"/>
              <a:t> se concentran mayoritariamente en </a:t>
            </a:r>
            <a:r>
              <a:rPr lang="es-ES" sz="1600" b="1" dirty="0"/>
              <a:t>noche y madrugada</a:t>
            </a:r>
            <a:r>
              <a:rPr lang="es-ES" sz="1600" dirty="0"/>
              <a:t>.</a:t>
            </a: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3C80782D-F113-6A69-572D-B89BEC8027B0}"/>
              </a:ext>
            </a:extLst>
          </p:cNvPr>
          <p:cNvSpPr txBox="1"/>
          <p:nvPr/>
        </p:nvSpPr>
        <p:spPr>
          <a:xfrm>
            <a:off x="6611046" y="4875778"/>
            <a:ext cx="5400000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/>
              <a:t>x rango de edad </a:t>
            </a:r>
            <a:r>
              <a:rPr lang="es-ES" dirty="0"/>
              <a:t>👤</a:t>
            </a:r>
            <a:endParaRPr lang="es-ES" b="1" dirty="0"/>
          </a:p>
          <a:p>
            <a:pPr marL="355600" indent="-355600"/>
            <a:r>
              <a:rPr lang="es-ES" dirty="0"/>
              <a:t>🔎	</a:t>
            </a:r>
            <a:r>
              <a:rPr lang="es-ES" sz="1600" dirty="0"/>
              <a:t>El alcohol está más presente en conductores </a:t>
            </a:r>
            <a:r>
              <a:rPr lang="es-ES" sz="1600" b="1" dirty="0"/>
              <a:t>jóvenes-adultos (25–39 años)</a:t>
            </a:r>
            <a:r>
              <a:rPr lang="es-ES" sz="1600" dirty="0"/>
              <a:t> y disminuye con la edad.</a:t>
            </a: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DCEB8BC7-DBD0-99B4-2DBB-D80440F2C6DE}"/>
              </a:ext>
            </a:extLst>
          </p:cNvPr>
          <p:cNvSpPr txBox="1"/>
          <p:nvPr/>
        </p:nvSpPr>
        <p:spPr>
          <a:xfrm>
            <a:off x="613773" y="941694"/>
            <a:ext cx="41359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b="1" dirty="0">
                <a:solidFill>
                  <a:srgbClr val="002060"/>
                </a:solidFill>
              </a:rPr>
              <a:t>Cruces de variables categóricas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E8BB40B7-7312-4DA8-565B-C0082B811CF4}"/>
              </a:ext>
            </a:extLst>
          </p:cNvPr>
          <p:cNvSpPr txBox="1"/>
          <p:nvPr/>
        </p:nvSpPr>
        <p:spPr>
          <a:xfrm>
            <a:off x="6664425" y="1402420"/>
            <a:ext cx="5184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>
                <a:solidFill>
                  <a:srgbClr val="0070C0"/>
                </a:solidFill>
              </a:rPr>
              <a:t>Variable test de alcoholemia…</a:t>
            </a: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911FBE33-D636-68C9-D526-6644725D2336}"/>
              </a:ext>
            </a:extLst>
          </p:cNvPr>
          <p:cNvSpPr txBox="1"/>
          <p:nvPr/>
        </p:nvSpPr>
        <p:spPr>
          <a:xfrm>
            <a:off x="613774" y="4127423"/>
            <a:ext cx="5400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/>
              <a:t>x franja horaria </a:t>
            </a:r>
            <a:r>
              <a:rPr lang="es-ES" dirty="0"/>
              <a:t>🕒</a:t>
            </a:r>
            <a:endParaRPr lang="es-ES" b="1" dirty="0"/>
          </a:p>
          <a:p>
            <a:pPr marL="355600" indent="-355600"/>
            <a:r>
              <a:rPr lang="es-ES" dirty="0"/>
              <a:t>🔎	</a:t>
            </a:r>
            <a:r>
              <a:rPr lang="es-ES" sz="1600" dirty="0"/>
              <a:t>Los accidentes más graves se concentran en tarde, noche y madrugada</a:t>
            </a:r>
            <a:r>
              <a:rPr lang="es-ES" dirty="0"/>
              <a:t>.</a:t>
            </a: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C9B57C09-C00F-725B-0FEE-B7FE0FC4AC97}"/>
              </a:ext>
            </a:extLst>
          </p:cNvPr>
          <p:cNvSpPr txBox="1"/>
          <p:nvPr/>
        </p:nvSpPr>
        <p:spPr>
          <a:xfrm>
            <a:off x="6611046" y="1901838"/>
            <a:ext cx="5400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/>
              <a:t>x grado de lesividad </a:t>
            </a:r>
            <a:r>
              <a:rPr lang="es-ES" dirty="0"/>
              <a:t>⚠️</a:t>
            </a:r>
            <a:endParaRPr lang="es-ES" b="1" dirty="0"/>
          </a:p>
          <a:p>
            <a:pPr marL="355600" indent="-355600"/>
            <a:r>
              <a:rPr lang="es-ES" dirty="0"/>
              <a:t>🔎	</a:t>
            </a:r>
            <a:r>
              <a:rPr lang="es-ES" b="1" dirty="0">
                <a:solidFill>
                  <a:srgbClr val="C00000"/>
                </a:solidFill>
              </a:rPr>
              <a:t>Sin relación estadísticamente significativa </a:t>
            </a:r>
            <a:endParaRPr lang="es-ES" sz="1600" b="1" dirty="0">
              <a:solidFill>
                <a:srgbClr val="C00000"/>
              </a:solidFill>
            </a:endParaRP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EE40F4B2-DD51-F030-4D1A-4E4E1C71892E}"/>
              </a:ext>
            </a:extLst>
          </p:cNvPr>
          <p:cNvSpPr txBox="1"/>
          <p:nvPr/>
        </p:nvSpPr>
        <p:spPr>
          <a:xfrm>
            <a:off x="6611046" y="2942583"/>
            <a:ext cx="51840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002060"/>
                </a:solidFill>
              </a:rPr>
              <a:t>! Aún así es recomendable disminuir el porcentaje de positivos (4%, 2024):</a:t>
            </a:r>
          </a:p>
        </p:txBody>
      </p:sp>
      <p:pic>
        <p:nvPicPr>
          <p:cNvPr id="31" name="Imagen 30" descr="Icono&#10;&#10;El contenido generado por IA puede ser incorrecto.">
            <a:extLst>
              <a:ext uri="{FF2B5EF4-FFF2-40B4-BE49-F238E27FC236}">
                <a16:creationId xmlns:a16="http://schemas.microsoft.com/office/drawing/2014/main" id="{FEF6DE07-126A-D824-E049-158224D40D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85" b="23943"/>
          <a:stretch>
            <a:fillRect/>
          </a:stretch>
        </p:blipFill>
        <p:spPr>
          <a:xfrm>
            <a:off x="10455574" y="144000"/>
            <a:ext cx="1699625" cy="540000"/>
          </a:xfrm>
          <a:prstGeom prst="rect">
            <a:avLst/>
          </a:prstGeom>
        </p:spPr>
      </p:pic>
      <p:pic>
        <p:nvPicPr>
          <p:cNvPr id="32" name="Imagen 31" descr="Texto&#10;&#10;El contenido generado por IA puede ser incorrecto.">
            <a:extLst>
              <a:ext uri="{FF2B5EF4-FFF2-40B4-BE49-F238E27FC236}">
                <a16:creationId xmlns:a16="http://schemas.microsoft.com/office/drawing/2014/main" id="{4BA03941-263C-F883-B025-AFFB16806615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07" b="33361"/>
          <a:stretch>
            <a:fillRect/>
          </a:stretch>
        </p:blipFill>
        <p:spPr>
          <a:xfrm>
            <a:off x="8496852" y="80823"/>
            <a:ext cx="1882696" cy="61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9771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58E9F03-EAEC-4425-402C-BD8A0ED9BF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D05CFF0F-95D2-12BF-E45D-BB2C4B989D7E}"/>
              </a:ext>
            </a:extLst>
          </p:cNvPr>
          <p:cNvSpPr/>
          <p:nvPr/>
        </p:nvSpPr>
        <p:spPr>
          <a:xfrm>
            <a:off x="0" y="0"/>
            <a:ext cx="12192000" cy="828000"/>
          </a:xfrm>
          <a:prstGeom prst="rect">
            <a:avLst/>
          </a:prstGeom>
          <a:solidFill>
            <a:srgbClr val="9B1C1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7186F0C1-1795-772E-FB22-190304AEB399}"/>
              </a:ext>
            </a:extLst>
          </p:cNvPr>
          <p:cNvCxnSpPr>
            <a:cxnSpLocks/>
          </p:cNvCxnSpPr>
          <p:nvPr/>
        </p:nvCxnSpPr>
        <p:spPr>
          <a:xfrm>
            <a:off x="149723" y="6572250"/>
            <a:ext cx="11916000" cy="0"/>
          </a:xfrm>
          <a:prstGeom prst="line">
            <a:avLst/>
          </a:prstGeom>
          <a:ln w="28575">
            <a:solidFill>
              <a:srgbClr val="9B1C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uadroTexto 6">
            <a:extLst>
              <a:ext uri="{FF2B5EF4-FFF2-40B4-BE49-F238E27FC236}">
                <a16:creationId xmlns:a16="http://schemas.microsoft.com/office/drawing/2014/main" id="{CCF19739-51D2-2D35-EFA8-28CF27F1A6CB}"/>
              </a:ext>
            </a:extLst>
          </p:cNvPr>
          <p:cNvSpPr txBox="1"/>
          <p:nvPr/>
        </p:nvSpPr>
        <p:spPr>
          <a:xfrm>
            <a:off x="234462" y="183168"/>
            <a:ext cx="51556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Análisis multivariante</a:t>
            </a:r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56DD7E87-56CA-43CF-9F48-384F10FBAC96}"/>
              </a:ext>
            </a:extLst>
          </p:cNvPr>
          <p:cNvCxnSpPr>
            <a:cxnSpLocks/>
          </p:cNvCxnSpPr>
          <p:nvPr/>
        </p:nvCxnSpPr>
        <p:spPr>
          <a:xfrm>
            <a:off x="149723" y="6630866"/>
            <a:ext cx="11916000" cy="0"/>
          </a:xfrm>
          <a:prstGeom prst="line">
            <a:avLst/>
          </a:prstGeom>
          <a:ln w="28575">
            <a:solidFill>
              <a:srgbClr val="9B1C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uadroTexto 8">
            <a:extLst>
              <a:ext uri="{FF2B5EF4-FFF2-40B4-BE49-F238E27FC236}">
                <a16:creationId xmlns:a16="http://schemas.microsoft.com/office/drawing/2014/main" id="{BCD89C33-21C2-6427-8466-C31F5DDEA216}"/>
              </a:ext>
            </a:extLst>
          </p:cNvPr>
          <p:cNvSpPr txBox="1"/>
          <p:nvPr/>
        </p:nvSpPr>
        <p:spPr>
          <a:xfrm>
            <a:off x="287736" y="1011168"/>
            <a:ext cx="66785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s-ES" sz="2000" b="1" dirty="0">
                <a:solidFill>
                  <a:srgbClr val="002060"/>
                </a:solidFill>
              </a:rPr>
              <a:t>Mapa </a:t>
            </a:r>
            <a:r>
              <a:rPr lang="es-ES" sz="2000" dirty="0">
                <a:solidFill>
                  <a:srgbClr val="002060"/>
                </a:solidFill>
              </a:rPr>
              <a:t>de accidentes por distrito</a:t>
            </a:r>
          </a:p>
        </p:txBody>
      </p:sp>
      <p:pic>
        <p:nvPicPr>
          <p:cNvPr id="10" name="Imagen 9" descr="Icono&#10;&#10;El contenido generado por IA puede ser incorrecto.">
            <a:extLst>
              <a:ext uri="{FF2B5EF4-FFF2-40B4-BE49-F238E27FC236}">
                <a16:creationId xmlns:a16="http://schemas.microsoft.com/office/drawing/2014/main" id="{5B33833B-774B-0ED9-B82E-A0572AE4DC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85" b="23943"/>
          <a:stretch>
            <a:fillRect/>
          </a:stretch>
        </p:blipFill>
        <p:spPr>
          <a:xfrm>
            <a:off x="10455574" y="144000"/>
            <a:ext cx="1699625" cy="540000"/>
          </a:xfrm>
          <a:prstGeom prst="rect">
            <a:avLst/>
          </a:prstGeom>
        </p:spPr>
      </p:pic>
      <p:grpSp>
        <p:nvGrpSpPr>
          <p:cNvPr id="13" name="Grupo 12">
            <a:extLst>
              <a:ext uri="{FF2B5EF4-FFF2-40B4-BE49-F238E27FC236}">
                <a16:creationId xmlns:a16="http://schemas.microsoft.com/office/drawing/2014/main" id="{27C82185-1D87-8704-D9E1-F43734D04264}"/>
              </a:ext>
            </a:extLst>
          </p:cNvPr>
          <p:cNvGrpSpPr>
            <a:grpSpLocks noChangeAspect="1"/>
          </p:cNvGrpSpPr>
          <p:nvPr/>
        </p:nvGrpSpPr>
        <p:grpSpPr>
          <a:xfrm>
            <a:off x="234461" y="1415250"/>
            <a:ext cx="5686466" cy="5052033"/>
            <a:chOff x="1263650" y="2308114"/>
            <a:chExt cx="3861803" cy="3430947"/>
          </a:xfrm>
        </p:grpSpPr>
        <p:pic>
          <p:nvPicPr>
            <p:cNvPr id="11" name="Imagen 10">
              <a:extLst>
                <a:ext uri="{FF2B5EF4-FFF2-40B4-BE49-F238E27FC236}">
                  <a16:creationId xmlns:a16="http://schemas.microsoft.com/office/drawing/2014/main" id="{D4C501B0-5D85-EFFE-8011-55B6202F52D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944" t="22928" r="13608" b="8744"/>
            <a:stretch>
              <a:fillRect/>
            </a:stretch>
          </p:blipFill>
          <p:spPr>
            <a:xfrm>
              <a:off x="1301750" y="2362202"/>
              <a:ext cx="3823703" cy="3376859"/>
            </a:xfrm>
            <a:prstGeom prst="rect">
              <a:avLst/>
            </a:prstGeom>
          </p:spPr>
        </p:pic>
        <p:pic>
          <p:nvPicPr>
            <p:cNvPr id="12" name="Imagen 11">
              <a:extLst>
                <a:ext uri="{FF2B5EF4-FFF2-40B4-BE49-F238E27FC236}">
                  <a16:creationId xmlns:a16="http://schemas.microsoft.com/office/drawing/2014/main" id="{58E3C26D-752E-5756-8C53-24A4BA2167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04" r="79812" b="63540"/>
            <a:stretch>
              <a:fillRect/>
            </a:stretch>
          </p:blipFill>
          <p:spPr>
            <a:xfrm>
              <a:off x="1263650" y="2308114"/>
              <a:ext cx="996700" cy="1732545"/>
            </a:xfrm>
            <a:prstGeom prst="rect">
              <a:avLst/>
            </a:prstGeom>
          </p:spPr>
        </p:pic>
      </p:grpSp>
      <p:graphicFrame>
        <p:nvGraphicFramePr>
          <p:cNvPr id="15" name="Tabla 14">
            <a:extLst>
              <a:ext uri="{FF2B5EF4-FFF2-40B4-BE49-F238E27FC236}">
                <a16:creationId xmlns:a16="http://schemas.microsoft.com/office/drawing/2014/main" id="{5DF8CE8B-6D52-62C7-EDA8-FDA56C7357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8741985"/>
              </p:ext>
            </p:extLst>
          </p:nvPr>
        </p:nvGraphicFramePr>
        <p:xfrm>
          <a:off x="6680151" y="1667058"/>
          <a:ext cx="2896986" cy="2255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48493">
                  <a:extLst>
                    <a:ext uri="{9D8B030D-6E8A-4147-A177-3AD203B41FA5}">
                      <a16:colId xmlns:a16="http://schemas.microsoft.com/office/drawing/2014/main" val="1678252021"/>
                    </a:ext>
                  </a:extLst>
                </a:gridCol>
                <a:gridCol w="1448493">
                  <a:extLst>
                    <a:ext uri="{9D8B030D-6E8A-4147-A177-3AD203B41FA5}">
                      <a16:colId xmlns:a16="http://schemas.microsoft.com/office/drawing/2014/main" val="25936612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ES" sz="1600" b="1" dirty="0">
                          <a:solidFill>
                            <a:srgbClr val="002060"/>
                          </a:solidFill>
                        </a:rPr>
                        <a:t>Distrito</a:t>
                      </a:r>
                    </a:p>
                  </a:txBody>
                  <a:tcPr anchor="ctr"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sz="1600" b="1" dirty="0">
                          <a:solidFill>
                            <a:srgbClr val="002060"/>
                          </a:solidFill>
                        </a:rPr>
                        <a:t>Densidad </a:t>
                      </a:r>
                      <a:br>
                        <a:rPr lang="es-ES" sz="1600" b="1" dirty="0">
                          <a:solidFill>
                            <a:srgbClr val="002060"/>
                          </a:solidFill>
                        </a:rPr>
                      </a:br>
                      <a:r>
                        <a:rPr lang="es-ES" sz="1600" b="1" dirty="0">
                          <a:solidFill>
                            <a:srgbClr val="002060"/>
                          </a:solidFill>
                        </a:rPr>
                        <a:t>(</a:t>
                      </a:r>
                      <a:r>
                        <a:rPr lang="es-ES" sz="1600" b="1" dirty="0" err="1">
                          <a:solidFill>
                            <a:srgbClr val="002060"/>
                          </a:solidFill>
                        </a:rPr>
                        <a:t>acc</a:t>
                      </a:r>
                      <a:r>
                        <a:rPr lang="es-ES" sz="1600" b="1" dirty="0">
                          <a:solidFill>
                            <a:srgbClr val="002060"/>
                          </a:solidFill>
                        </a:rPr>
                        <a:t>./ km</a:t>
                      </a:r>
                      <a:r>
                        <a:rPr lang="es-ES" sz="1600" b="1" baseline="30000" dirty="0">
                          <a:solidFill>
                            <a:srgbClr val="002060"/>
                          </a:solidFill>
                        </a:rPr>
                        <a:t>2</a:t>
                      </a:r>
                      <a:r>
                        <a:rPr lang="es-ES" sz="1600" b="1" baseline="0" dirty="0">
                          <a:solidFill>
                            <a:srgbClr val="002060"/>
                          </a:solidFill>
                        </a:rPr>
                        <a:t>)</a:t>
                      </a:r>
                    </a:p>
                  </a:txBody>
                  <a:tcPr anchor="ctr"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22925468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r>
                        <a:rPr lang="es-ES" sz="1600" b="0" dirty="0">
                          <a:solidFill>
                            <a:srgbClr val="0070C0"/>
                          </a:solidFill>
                        </a:rPr>
                        <a:t>SALAMANCA</a:t>
                      </a:r>
                    </a:p>
                  </a:txBody>
                  <a:tcP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s-ES" sz="1600" dirty="0">
                          <a:solidFill>
                            <a:srgbClr val="0070C0"/>
                          </a:solidFill>
                        </a:rPr>
                        <a:t>259</a:t>
                      </a:r>
                    </a:p>
                  </a:txBody>
                  <a:tcP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416390036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r>
                        <a:rPr lang="es-ES" sz="1600" b="0" dirty="0">
                          <a:solidFill>
                            <a:srgbClr val="0070C0"/>
                          </a:solidFill>
                        </a:rPr>
                        <a:t>CENTRO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>
                          <a:solidFill>
                            <a:srgbClr val="0070C0"/>
                          </a:solidFill>
                        </a:rPr>
                        <a:t>254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2925022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r>
                        <a:rPr lang="es-ES" sz="1600" b="0" dirty="0">
                          <a:solidFill>
                            <a:srgbClr val="0070C0"/>
                          </a:solidFill>
                        </a:rPr>
                        <a:t>CHAMARTÍN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>
                          <a:solidFill>
                            <a:srgbClr val="0070C0"/>
                          </a:solidFill>
                        </a:rPr>
                        <a:t>245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5844753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r>
                        <a:rPr lang="es-ES" sz="1600" b="0" dirty="0">
                          <a:solidFill>
                            <a:srgbClr val="0070C0"/>
                          </a:solidFill>
                        </a:rPr>
                        <a:t>CHAMBERÍ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>
                          <a:solidFill>
                            <a:srgbClr val="0070C0"/>
                          </a:solidFill>
                        </a:rPr>
                        <a:t>203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5519412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r>
                        <a:rPr lang="es-ES" sz="1600" b="0" dirty="0">
                          <a:solidFill>
                            <a:srgbClr val="0070C0"/>
                          </a:solidFill>
                        </a:rPr>
                        <a:t>TETUAN</a:t>
                      </a:r>
                    </a:p>
                  </a:txBody>
                  <a:tcPr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sz="1600" dirty="0">
                          <a:solidFill>
                            <a:srgbClr val="0070C0"/>
                          </a:solidFill>
                        </a:rPr>
                        <a:t>188</a:t>
                      </a:r>
                    </a:p>
                  </a:txBody>
                  <a:tcPr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2001478"/>
                  </a:ext>
                </a:extLst>
              </a:tr>
            </a:tbl>
          </a:graphicData>
        </a:graphic>
      </p:graphicFrame>
      <p:sp>
        <p:nvSpPr>
          <p:cNvPr id="16" name="CuadroTexto 15">
            <a:extLst>
              <a:ext uri="{FF2B5EF4-FFF2-40B4-BE49-F238E27FC236}">
                <a16:creationId xmlns:a16="http://schemas.microsoft.com/office/drawing/2014/main" id="{3C5659F4-3E93-38E6-9B52-50387419B079}"/>
              </a:ext>
            </a:extLst>
          </p:cNvPr>
          <p:cNvSpPr txBox="1"/>
          <p:nvPr/>
        </p:nvSpPr>
        <p:spPr>
          <a:xfrm>
            <a:off x="6161561" y="1047474"/>
            <a:ext cx="53165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s-ES" sz="2000" dirty="0">
                <a:solidFill>
                  <a:srgbClr val="002060"/>
                </a:solidFill>
              </a:rPr>
              <a:t>Concentración de accidentes por distrito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41F2B92D-90DF-7691-01FE-EE89E5FAFAEF}"/>
              </a:ext>
            </a:extLst>
          </p:cNvPr>
          <p:cNvSpPr txBox="1"/>
          <p:nvPr/>
        </p:nvSpPr>
        <p:spPr>
          <a:xfrm>
            <a:off x="6161561" y="4425463"/>
            <a:ext cx="3679038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s-ES" dirty="0">
                <a:solidFill>
                  <a:srgbClr val="002060"/>
                </a:solidFill>
              </a:rPr>
              <a:t>Distritos con actuación prioritaria:</a:t>
            </a:r>
          </a:p>
          <a:p>
            <a:pPr marL="742950" lvl="1" indent="-28575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s-ES" dirty="0"/>
              <a:t>Alta actividad urbana</a:t>
            </a:r>
          </a:p>
          <a:p>
            <a:pPr marL="742950" lvl="1" indent="-28575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s-ES" dirty="0"/>
              <a:t>intenso flujo peatonal y vehicular </a:t>
            </a:r>
          </a:p>
          <a:p>
            <a:pPr marL="742950" lvl="1" indent="-28575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s-ES" dirty="0"/>
              <a:t>Elevada densidad poblacional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A08327A4-4D0A-B441-6C3E-BEE3CC6F3D07}"/>
              </a:ext>
            </a:extLst>
          </p:cNvPr>
          <p:cNvSpPr txBox="1"/>
          <p:nvPr/>
        </p:nvSpPr>
        <p:spPr>
          <a:xfrm>
            <a:off x="1760620" y="1594446"/>
            <a:ext cx="3449054" cy="369332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s-ES" b="1" dirty="0" err="1">
                <a:solidFill>
                  <a:srgbClr val="C00000"/>
                </a:solidFill>
              </a:rPr>
              <a:t>Scatter</a:t>
            </a:r>
            <a:r>
              <a:rPr lang="es-ES" b="1" dirty="0">
                <a:solidFill>
                  <a:srgbClr val="C00000"/>
                </a:solidFill>
              </a:rPr>
              <a:t> </a:t>
            </a:r>
            <a:r>
              <a:rPr lang="es-ES" b="1" dirty="0" err="1">
                <a:solidFill>
                  <a:srgbClr val="C00000"/>
                </a:solidFill>
              </a:rPr>
              <a:t>plot</a:t>
            </a:r>
            <a:r>
              <a:rPr lang="es-ES" b="1" dirty="0">
                <a:solidFill>
                  <a:srgbClr val="C00000"/>
                </a:solidFill>
              </a:rPr>
              <a:t>: coordenadas x vs y</a:t>
            </a:r>
          </a:p>
        </p:txBody>
      </p:sp>
      <p:pic>
        <p:nvPicPr>
          <p:cNvPr id="20" name="Imagen 19" descr="Texto&#10;&#10;El contenido generado por IA puede ser incorrecto.">
            <a:extLst>
              <a:ext uri="{FF2B5EF4-FFF2-40B4-BE49-F238E27FC236}">
                <a16:creationId xmlns:a16="http://schemas.microsoft.com/office/drawing/2014/main" id="{FCAE6F17-6AEB-8DF7-59DE-76E2BB08516B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07" b="33361"/>
          <a:stretch>
            <a:fillRect/>
          </a:stretch>
        </p:blipFill>
        <p:spPr>
          <a:xfrm>
            <a:off x="8496852" y="80823"/>
            <a:ext cx="1882696" cy="61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337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5DBD859-666E-C703-AF73-B6CCBBE6EF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9397FF16-E8D6-099C-D81F-CC7EE1A9E65F}"/>
              </a:ext>
            </a:extLst>
          </p:cNvPr>
          <p:cNvSpPr/>
          <p:nvPr/>
        </p:nvSpPr>
        <p:spPr>
          <a:xfrm>
            <a:off x="0" y="0"/>
            <a:ext cx="12192000" cy="828000"/>
          </a:xfrm>
          <a:prstGeom prst="rect">
            <a:avLst/>
          </a:prstGeom>
          <a:solidFill>
            <a:srgbClr val="9B1C1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144C7DCC-EA58-726F-74AE-7308EE8A9F65}"/>
              </a:ext>
            </a:extLst>
          </p:cNvPr>
          <p:cNvCxnSpPr>
            <a:cxnSpLocks/>
          </p:cNvCxnSpPr>
          <p:nvPr/>
        </p:nvCxnSpPr>
        <p:spPr>
          <a:xfrm>
            <a:off x="149723" y="6572250"/>
            <a:ext cx="11916000" cy="0"/>
          </a:xfrm>
          <a:prstGeom prst="line">
            <a:avLst/>
          </a:prstGeom>
          <a:ln w="28575">
            <a:solidFill>
              <a:srgbClr val="9B1C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uadroTexto 6">
            <a:extLst>
              <a:ext uri="{FF2B5EF4-FFF2-40B4-BE49-F238E27FC236}">
                <a16:creationId xmlns:a16="http://schemas.microsoft.com/office/drawing/2014/main" id="{40115465-C456-FD53-928C-D2C8CF5E74F2}"/>
              </a:ext>
            </a:extLst>
          </p:cNvPr>
          <p:cNvSpPr txBox="1"/>
          <p:nvPr/>
        </p:nvSpPr>
        <p:spPr>
          <a:xfrm>
            <a:off x="234461" y="183168"/>
            <a:ext cx="92026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Análisis multivariante (año 2024)</a:t>
            </a:r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B3386BCB-76B2-2A5C-609E-C16B8FBB5DAE}"/>
              </a:ext>
            </a:extLst>
          </p:cNvPr>
          <p:cNvCxnSpPr>
            <a:cxnSpLocks/>
          </p:cNvCxnSpPr>
          <p:nvPr/>
        </p:nvCxnSpPr>
        <p:spPr>
          <a:xfrm>
            <a:off x="149723" y="6630866"/>
            <a:ext cx="11916000" cy="0"/>
          </a:xfrm>
          <a:prstGeom prst="line">
            <a:avLst/>
          </a:prstGeom>
          <a:ln w="28575">
            <a:solidFill>
              <a:srgbClr val="9B1C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Imagen 9" descr="Icono&#10;&#10;El contenido generado por IA puede ser incorrecto.">
            <a:extLst>
              <a:ext uri="{FF2B5EF4-FFF2-40B4-BE49-F238E27FC236}">
                <a16:creationId xmlns:a16="http://schemas.microsoft.com/office/drawing/2014/main" id="{439A616F-AB10-E473-1B6F-10E4D282C4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85" b="23943"/>
          <a:stretch>
            <a:fillRect/>
          </a:stretch>
        </p:blipFill>
        <p:spPr>
          <a:xfrm>
            <a:off x="10455574" y="144000"/>
            <a:ext cx="1699625" cy="540000"/>
          </a:xfrm>
          <a:prstGeom prst="rect">
            <a:avLst/>
          </a:prstGeom>
        </p:spPr>
      </p:pic>
      <p:grpSp>
        <p:nvGrpSpPr>
          <p:cNvPr id="27" name="Grupo 26">
            <a:extLst>
              <a:ext uri="{FF2B5EF4-FFF2-40B4-BE49-F238E27FC236}">
                <a16:creationId xmlns:a16="http://schemas.microsoft.com/office/drawing/2014/main" id="{316D65AA-5FEB-B72C-897F-3F4DA7A9CAB6}"/>
              </a:ext>
            </a:extLst>
          </p:cNvPr>
          <p:cNvGrpSpPr/>
          <p:nvPr/>
        </p:nvGrpSpPr>
        <p:grpSpPr>
          <a:xfrm>
            <a:off x="544605" y="1819673"/>
            <a:ext cx="5400000" cy="1784754"/>
            <a:chOff x="604587" y="1144109"/>
            <a:chExt cx="6093994" cy="1297631"/>
          </a:xfrm>
        </p:grpSpPr>
        <p:sp>
          <p:nvSpPr>
            <p:cNvPr id="5" name="CuadroTexto 4">
              <a:extLst>
                <a:ext uri="{FF2B5EF4-FFF2-40B4-BE49-F238E27FC236}">
                  <a16:creationId xmlns:a16="http://schemas.microsoft.com/office/drawing/2014/main" id="{949488A7-04A7-D015-4A81-8785B82C6A25}"/>
                </a:ext>
              </a:extLst>
            </p:cNvPr>
            <p:cNvSpPr txBox="1"/>
            <p:nvPr/>
          </p:nvSpPr>
          <p:spPr>
            <a:xfrm>
              <a:off x="604587" y="1144109"/>
              <a:ext cx="6093994" cy="78320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spcAft>
                  <a:spcPts val="1200"/>
                </a:spcAft>
              </a:pPr>
              <a:r>
                <a:rPr lang="es-ES" b="1" dirty="0">
                  <a:solidFill>
                    <a:srgbClr val="002060"/>
                  </a:solidFill>
                </a:rPr>
                <a:t>👥 </a:t>
              </a:r>
              <a:r>
                <a:rPr lang="es-ES" sz="2000" b="1" dirty="0">
                  <a:solidFill>
                    <a:srgbClr val="0070C0"/>
                  </a:solidFill>
                </a:rPr>
                <a:t>Lesividad</a:t>
              </a:r>
              <a:r>
                <a:rPr lang="es-ES" sz="2000" dirty="0">
                  <a:solidFill>
                    <a:srgbClr val="0070C0"/>
                  </a:solidFill>
                </a:rPr>
                <a:t>⚠️</a:t>
              </a:r>
              <a:r>
                <a:rPr lang="es-ES" sz="2000" b="1" dirty="0">
                  <a:solidFill>
                    <a:srgbClr val="0070C0"/>
                  </a:solidFill>
                </a:rPr>
                <a:t>, edad </a:t>
              </a:r>
              <a:r>
                <a:rPr lang="es-ES" sz="2000" dirty="0">
                  <a:solidFill>
                    <a:srgbClr val="0070C0"/>
                  </a:solidFill>
                </a:rPr>
                <a:t>👤</a:t>
              </a:r>
              <a:r>
                <a:rPr lang="es-ES" sz="2000" b="1" dirty="0">
                  <a:solidFill>
                    <a:srgbClr val="0070C0"/>
                  </a:solidFill>
                </a:rPr>
                <a:t> y sexo </a:t>
              </a:r>
              <a:r>
                <a:rPr lang="es-ES" sz="2000" dirty="0">
                  <a:solidFill>
                    <a:srgbClr val="0070C0"/>
                  </a:solidFill>
                </a:rPr>
                <a:t>⚥</a:t>
              </a:r>
              <a:endParaRPr lang="es-ES" sz="2000" b="1" dirty="0">
                <a:solidFill>
                  <a:srgbClr val="0070C0"/>
                </a:solidFill>
              </a:endParaRPr>
            </a:p>
            <a:p>
              <a:pPr marL="360363" indent="-360363"/>
              <a:r>
                <a:rPr lang="es-ES" dirty="0"/>
                <a:t>🔎 </a:t>
              </a:r>
              <a:r>
                <a:rPr lang="es-ES" sz="1600" dirty="0"/>
                <a:t>Predominio masculino en accidentes leves y sin asistencia en edades activas.</a:t>
              </a:r>
            </a:p>
          </p:txBody>
        </p:sp>
        <p:sp>
          <p:nvSpPr>
            <p:cNvPr id="21" name="CuadroTexto 20">
              <a:extLst>
                <a:ext uri="{FF2B5EF4-FFF2-40B4-BE49-F238E27FC236}">
                  <a16:creationId xmlns:a16="http://schemas.microsoft.com/office/drawing/2014/main" id="{5E6E6499-BAC8-1BBE-2AED-E339492D1360}"/>
                </a:ext>
              </a:extLst>
            </p:cNvPr>
            <p:cNvSpPr txBox="1"/>
            <p:nvPr/>
          </p:nvSpPr>
          <p:spPr>
            <a:xfrm>
              <a:off x="604587" y="1994194"/>
              <a:ext cx="6093994" cy="44754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60363" indent="-360363"/>
              <a:r>
                <a:rPr lang="es-ES" dirty="0"/>
                <a:t>🔎 </a:t>
              </a:r>
              <a:r>
                <a:rPr lang="es-ES" sz="1600" dirty="0"/>
                <a:t>Las mujeres mayores presentan mayor vulnerabilidad riesgo de gravedad ante un accidente.</a:t>
              </a:r>
            </a:p>
          </p:txBody>
        </p:sp>
      </p:grpSp>
      <p:grpSp>
        <p:nvGrpSpPr>
          <p:cNvPr id="26" name="Grupo 25">
            <a:extLst>
              <a:ext uri="{FF2B5EF4-FFF2-40B4-BE49-F238E27FC236}">
                <a16:creationId xmlns:a16="http://schemas.microsoft.com/office/drawing/2014/main" id="{8B860D08-285F-CCC3-2CB3-8E9F313DB488}"/>
              </a:ext>
            </a:extLst>
          </p:cNvPr>
          <p:cNvGrpSpPr/>
          <p:nvPr/>
        </p:nvGrpSpPr>
        <p:grpSpPr>
          <a:xfrm>
            <a:off x="6463966" y="1819673"/>
            <a:ext cx="5400000" cy="2742787"/>
            <a:chOff x="604587" y="3383802"/>
            <a:chExt cx="6794834" cy="2742787"/>
          </a:xfrm>
        </p:grpSpPr>
        <p:sp>
          <p:nvSpPr>
            <p:cNvPr id="14" name="CuadroTexto 13">
              <a:extLst>
                <a:ext uri="{FF2B5EF4-FFF2-40B4-BE49-F238E27FC236}">
                  <a16:creationId xmlns:a16="http://schemas.microsoft.com/office/drawing/2014/main" id="{640E3843-E176-9201-1AAF-4CD0102F4304}"/>
                </a:ext>
              </a:extLst>
            </p:cNvPr>
            <p:cNvSpPr txBox="1"/>
            <p:nvPr/>
          </p:nvSpPr>
          <p:spPr>
            <a:xfrm>
              <a:off x="604587" y="3383802"/>
              <a:ext cx="6794834" cy="13849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spcAft>
                  <a:spcPts val="1200"/>
                </a:spcAft>
                <a:buNone/>
              </a:pPr>
              <a:r>
                <a:rPr lang="es-ES" sz="2000" b="1" dirty="0">
                  <a:solidFill>
                    <a:srgbClr val="0070C0"/>
                  </a:solidFill>
                </a:rPr>
                <a:t>Distrito</a:t>
              </a:r>
              <a:r>
                <a:rPr lang="es-ES" sz="2000" dirty="0">
                  <a:solidFill>
                    <a:srgbClr val="0070C0"/>
                  </a:solidFill>
                </a:rPr>
                <a:t>🏙️</a:t>
              </a:r>
              <a:r>
                <a:rPr lang="es-ES" sz="2000" b="1" dirty="0">
                  <a:solidFill>
                    <a:srgbClr val="0070C0"/>
                  </a:solidFill>
                </a:rPr>
                <a:t>, tipo de accidente </a:t>
              </a:r>
              <a:r>
                <a:rPr lang="es-ES" sz="2000" dirty="0">
                  <a:solidFill>
                    <a:srgbClr val="0070C0"/>
                  </a:solidFill>
                </a:rPr>
                <a:t>💥 </a:t>
              </a:r>
              <a:r>
                <a:rPr lang="es-ES" sz="2000" b="1" dirty="0">
                  <a:solidFill>
                    <a:srgbClr val="0070C0"/>
                  </a:solidFill>
                </a:rPr>
                <a:t>y grado de lesividad </a:t>
              </a:r>
              <a:r>
                <a:rPr lang="es-ES" sz="2000" dirty="0">
                  <a:solidFill>
                    <a:srgbClr val="0070C0"/>
                  </a:solidFill>
                </a:rPr>
                <a:t>⚠️</a:t>
              </a:r>
              <a:endParaRPr lang="es-ES" sz="2000" b="1" dirty="0">
                <a:solidFill>
                  <a:srgbClr val="0070C0"/>
                </a:solidFill>
              </a:endParaRPr>
            </a:p>
            <a:p>
              <a:pPr marL="360363" indent="-360363"/>
              <a:r>
                <a:rPr lang="es-ES" dirty="0"/>
                <a:t>🔎 </a:t>
              </a:r>
              <a:r>
                <a:rPr lang="es-ES" sz="1600" dirty="0"/>
                <a:t>Atropellos y colisiones frontales concentran los mayores niveles de lesividad.</a:t>
              </a:r>
            </a:p>
          </p:txBody>
        </p:sp>
        <p:sp>
          <p:nvSpPr>
            <p:cNvPr id="23" name="CuadroTexto 22">
              <a:extLst>
                <a:ext uri="{FF2B5EF4-FFF2-40B4-BE49-F238E27FC236}">
                  <a16:creationId xmlns:a16="http://schemas.microsoft.com/office/drawing/2014/main" id="{C012AB1B-CFE1-BF9A-AD3B-491BF034E1B9}"/>
                </a:ext>
              </a:extLst>
            </p:cNvPr>
            <p:cNvSpPr txBox="1"/>
            <p:nvPr/>
          </p:nvSpPr>
          <p:spPr>
            <a:xfrm>
              <a:off x="604587" y="4826669"/>
              <a:ext cx="6093993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60363" indent="-360363"/>
              <a:r>
                <a:rPr lang="es-ES" sz="1600" dirty="0"/>
                <a:t>🔎 En distritos periféricos, las salidas de vía muestran mayor proporción de heridos graves.</a:t>
              </a:r>
            </a:p>
          </p:txBody>
        </p:sp>
        <p:sp>
          <p:nvSpPr>
            <p:cNvPr id="25" name="CuadroTexto 24">
              <a:extLst>
                <a:ext uri="{FF2B5EF4-FFF2-40B4-BE49-F238E27FC236}">
                  <a16:creationId xmlns:a16="http://schemas.microsoft.com/office/drawing/2014/main" id="{076CB11B-E6B1-9E7E-60B9-539A35420514}"/>
                </a:ext>
              </a:extLst>
            </p:cNvPr>
            <p:cNvSpPr txBox="1"/>
            <p:nvPr/>
          </p:nvSpPr>
          <p:spPr>
            <a:xfrm>
              <a:off x="604587" y="5511036"/>
              <a:ext cx="6093993" cy="6155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60363" indent="-360363"/>
              <a:r>
                <a:rPr lang="es-ES" dirty="0"/>
                <a:t>🔎 </a:t>
              </a:r>
              <a:r>
                <a:rPr lang="es-ES" sz="1600" dirty="0"/>
                <a:t>La mayoría de las colisiones habituales (alcance, lateral) son mayoritariamente leves</a:t>
              </a:r>
            </a:p>
          </p:txBody>
        </p:sp>
      </p:grpSp>
      <p:sp>
        <p:nvSpPr>
          <p:cNvPr id="28" name="CuadroTexto 27">
            <a:extLst>
              <a:ext uri="{FF2B5EF4-FFF2-40B4-BE49-F238E27FC236}">
                <a16:creationId xmlns:a16="http://schemas.microsoft.com/office/drawing/2014/main" id="{8966BA3F-F5E3-7B1C-6294-165721877279}"/>
              </a:ext>
            </a:extLst>
          </p:cNvPr>
          <p:cNvSpPr txBox="1"/>
          <p:nvPr/>
        </p:nvSpPr>
        <p:spPr>
          <a:xfrm>
            <a:off x="613773" y="1134201"/>
            <a:ext cx="47852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b="1" dirty="0">
                <a:solidFill>
                  <a:srgbClr val="002060"/>
                </a:solidFill>
              </a:rPr>
              <a:t>Otros cruces (análisis multivariante)</a:t>
            </a:r>
          </a:p>
        </p:txBody>
      </p:sp>
      <p:pic>
        <p:nvPicPr>
          <p:cNvPr id="29" name="Imagen 28" descr="Texto&#10;&#10;El contenido generado por IA puede ser incorrecto.">
            <a:extLst>
              <a:ext uri="{FF2B5EF4-FFF2-40B4-BE49-F238E27FC236}">
                <a16:creationId xmlns:a16="http://schemas.microsoft.com/office/drawing/2014/main" id="{3AEBB195-A7E2-2863-8285-FDA549BA7A6C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07" b="33361"/>
          <a:stretch>
            <a:fillRect/>
          </a:stretch>
        </p:blipFill>
        <p:spPr>
          <a:xfrm>
            <a:off x="8496852" y="80823"/>
            <a:ext cx="1882696" cy="61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2237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52FE03-8BCA-2512-2FC7-6ACFC4F564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8E4788AE-C639-9FB1-17F2-FC3D0639CF38}"/>
              </a:ext>
            </a:extLst>
          </p:cNvPr>
          <p:cNvSpPr/>
          <p:nvPr/>
        </p:nvSpPr>
        <p:spPr>
          <a:xfrm>
            <a:off x="0" y="0"/>
            <a:ext cx="12192000" cy="828000"/>
          </a:xfrm>
          <a:prstGeom prst="rect">
            <a:avLst/>
          </a:prstGeom>
          <a:solidFill>
            <a:srgbClr val="9B1C1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D1E0E9D0-942C-4694-F8D7-5B56B16019CE}"/>
              </a:ext>
            </a:extLst>
          </p:cNvPr>
          <p:cNvCxnSpPr>
            <a:cxnSpLocks/>
          </p:cNvCxnSpPr>
          <p:nvPr/>
        </p:nvCxnSpPr>
        <p:spPr>
          <a:xfrm>
            <a:off x="149723" y="6572250"/>
            <a:ext cx="11916000" cy="0"/>
          </a:xfrm>
          <a:prstGeom prst="line">
            <a:avLst/>
          </a:prstGeom>
          <a:ln w="28575">
            <a:solidFill>
              <a:srgbClr val="9B1C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uadroTexto 6">
            <a:extLst>
              <a:ext uri="{FF2B5EF4-FFF2-40B4-BE49-F238E27FC236}">
                <a16:creationId xmlns:a16="http://schemas.microsoft.com/office/drawing/2014/main" id="{7077BAC3-191C-3DBA-57C4-69B32BA65CAA}"/>
              </a:ext>
            </a:extLst>
          </p:cNvPr>
          <p:cNvSpPr txBox="1"/>
          <p:nvPr/>
        </p:nvSpPr>
        <p:spPr>
          <a:xfrm>
            <a:off x="234461" y="183168"/>
            <a:ext cx="92026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Recomendaciones de prevención</a:t>
            </a:r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E054F49C-11AA-4612-6D37-CD5A3008FD02}"/>
              </a:ext>
            </a:extLst>
          </p:cNvPr>
          <p:cNvCxnSpPr>
            <a:cxnSpLocks/>
          </p:cNvCxnSpPr>
          <p:nvPr/>
        </p:nvCxnSpPr>
        <p:spPr>
          <a:xfrm>
            <a:off x="149723" y="6630866"/>
            <a:ext cx="11916000" cy="0"/>
          </a:xfrm>
          <a:prstGeom prst="line">
            <a:avLst/>
          </a:prstGeom>
          <a:ln w="28575">
            <a:solidFill>
              <a:srgbClr val="9B1C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n 5" descr="Icono&#10;&#10;El contenido generado por IA puede ser incorrecto.">
            <a:extLst>
              <a:ext uri="{FF2B5EF4-FFF2-40B4-BE49-F238E27FC236}">
                <a16:creationId xmlns:a16="http://schemas.microsoft.com/office/drawing/2014/main" id="{D5E452B3-B819-5301-4743-DF1DC8AB29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85" b="23943"/>
          <a:stretch>
            <a:fillRect/>
          </a:stretch>
        </p:blipFill>
        <p:spPr>
          <a:xfrm>
            <a:off x="10455574" y="144000"/>
            <a:ext cx="1699625" cy="540000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865704F9-0009-99C2-C1C5-902252DB90A9}"/>
              </a:ext>
            </a:extLst>
          </p:cNvPr>
          <p:cNvSpPr txBox="1"/>
          <p:nvPr/>
        </p:nvSpPr>
        <p:spPr>
          <a:xfrm>
            <a:off x="589709" y="1266549"/>
            <a:ext cx="10214649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s-ES" sz="2400" b="1" dirty="0">
                <a:solidFill>
                  <a:srgbClr val="002060"/>
                </a:solidFill>
              </a:rPr>
              <a:t>Recomendaciones clave: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s-ES" dirty="0"/>
              <a:t>Intervención territorial prioritaria en distritos con mayor densidad de accidentes y en puntos negros recurrentes.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s-ES" dirty="0"/>
              <a:t>Refuerzo de control y vigilancia en franjas de tarde, noche y madrugada, donde se concentran los accidentes más graves.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s-ES" dirty="0"/>
              <a:t>Protección de usuarios vulnerables, especialmente peatones y personas mayores, mediante mejoras en señalización y calmado de tráfico.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s-ES" dirty="0"/>
              <a:t>Prevención del alcohol al volante, intensificando controles nocturnos y campañas dirigidas a conductores jóvenes-adultos.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s-ES" dirty="0"/>
              <a:t>Actuación sobre tipos de accidente de alta gravedad, especialmente atropellos y colisiones frontales.</a:t>
            </a:r>
          </a:p>
        </p:txBody>
      </p:sp>
      <p:pic>
        <p:nvPicPr>
          <p:cNvPr id="3" name="Imagen 2" descr="Texto&#10;&#10;El contenido generado por IA puede ser incorrecto.">
            <a:extLst>
              <a:ext uri="{FF2B5EF4-FFF2-40B4-BE49-F238E27FC236}">
                <a16:creationId xmlns:a16="http://schemas.microsoft.com/office/drawing/2014/main" id="{CA925DB2-EA7D-0677-2367-CC88703BF369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07" b="33361"/>
          <a:stretch>
            <a:fillRect/>
          </a:stretch>
        </p:blipFill>
        <p:spPr>
          <a:xfrm>
            <a:off x="8496852" y="80823"/>
            <a:ext cx="1882696" cy="61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70326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892</TotalTime>
  <Words>811</Words>
  <Application>Microsoft Office PowerPoint</Application>
  <PresentationFormat>Panorámica</PresentationFormat>
  <Paragraphs>124</Paragraphs>
  <Slides>9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9</vt:i4>
      </vt:variant>
    </vt:vector>
  </HeadingPairs>
  <TitlesOfParts>
    <vt:vector size="15" baseType="lpstr">
      <vt:lpstr>Aptos</vt:lpstr>
      <vt:lpstr>Arial</vt:lpstr>
      <vt:lpstr>Calibri</vt:lpstr>
      <vt:lpstr>Calibri Light</vt:lpstr>
      <vt:lpstr>Wingdings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Cesar Sanchez</dc:creator>
  <cp:lastModifiedBy>Adrian Quindimil Rengel</cp:lastModifiedBy>
  <cp:revision>15</cp:revision>
  <dcterms:created xsi:type="dcterms:W3CDTF">2026-01-07T18:53:47Z</dcterms:created>
  <dcterms:modified xsi:type="dcterms:W3CDTF">2026-01-09T09:20:39Z</dcterms:modified>
</cp:coreProperties>
</file>